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23"/>
  </p:notesMasterIdLst>
  <p:sldIdLst>
    <p:sldId id="256" r:id="rId2"/>
    <p:sldId id="357" r:id="rId3"/>
    <p:sldId id="257" r:id="rId4"/>
    <p:sldId id="258" r:id="rId5"/>
    <p:sldId id="259" r:id="rId6"/>
    <p:sldId id="283" r:id="rId7"/>
    <p:sldId id="263" r:id="rId8"/>
    <p:sldId id="260" r:id="rId9"/>
    <p:sldId id="261" r:id="rId10"/>
    <p:sldId id="262"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4" r:id="rId31"/>
    <p:sldId id="285" r:id="rId32"/>
    <p:sldId id="286" r:id="rId33"/>
    <p:sldId id="287" r:id="rId34"/>
    <p:sldId id="288" r:id="rId35"/>
    <p:sldId id="367" r:id="rId36"/>
    <p:sldId id="289" r:id="rId37"/>
    <p:sldId id="290" r:id="rId38"/>
    <p:sldId id="291" r:id="rId39"/>
    <p:sldId id="292" r:id="rId40"/>
    <p:sldId id="293" r:id="rId41"/>
    <p:sldId id="295" r:id="rId42"/>
    <p:sldId id="294" r:id="rId43"/>
    <p:sldId id="296" r:id="rId44"/>
    <p:sldId id="297" r:id="rId45"/>
    <p:sldId id="298" r:id="rId46"/>
    <p:sldId id="299" r:id="rId47"/>
    <p:sldId id="300" r:id="rId48"/>
    <p:sldId id="301" r:id="rId49"/>
    <p:sldId id="303" r:id="rId50"/>
    <p:sldId id="302" r:id="rId51"/>
    <p:sldId id="368" r:id="rId52"/>
    <p:sldId id="304" r:id="rId53"/>
    <p:sldId id="306" r:id="rId54"/>
    <p:sldId id="307" r:id="rId55"/>
    <p:sldId id="308" r:id="rId56"/>
    <p:sldId id="309" r:id="rId57"/>
    <p:sldId id="310" r:id="rId58"/>
    <p:sldId id="311" r:id="rId59"/>
    <p:sldId id="312" r:id="rId60"/>
    <p:sldId id="313" r:id="rId61"/>
    <p:sldId id="314" r:id="rId62"/>
    <p:sldId id="315" r:id="rId63"/>
    <p:sldId id="305" r:id="rId64"/>
    <p:sldId id="316" r:id="rId65"/>
    <p:sldId id="317" r:id="rId66"/>
    <p:sldId id="318" r:id="rId67"/>
    <p:sldId id="319" r:id="rId68"/>
    <p:sldId id="320" r:id="rId69"/>
    <p:sldId id="321" r:id="rId70"/>
    <p:sldId id="322" r:id="rId71"/>
    <p:sldId id="376" r:id="rId72"/>
    <p:sldId id="323" r:id="rId73"/>
    <p:sldId id="324" r:id="rId74"/>
    <p:sldId id="325" r:id="rId75"/>
    <p:sldId id="327" r:id="rId76"/>
    <p:sldId id="328" r:id="rId77"/>
    <p:sldId id="329" r:id="rId78"/>
    <p:sldId id="330" r:id="rId79"/>
    <p:sldId id="332" r:id="rId80"/>
    <p:sldId id="331" r:id="rId81"/>
    <p:sldId id="326"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69" r:id="rId103"/>
    <p:sldId id="353" r:id="rId104"/>
    <p:sldId id="355" r:id="rId105"/>
    <p:sldId id="354" r:id="rId106"/>
    <p:sldId id="356" r:id="rId107"/>
    <p:sldId id="358" r:id="rId108"/>
    <p:sldId id="359" r:id="rId109"/>
    <p:sldId id="360" r:id="rId110"/>
    <p:sldId id="361" r:id="rId111"/>
    <p:sldId id="362" r:id="rId112"/>
    <p:sldId id="363" r:id="rId113"/>
    <p:sldId id="364" r:id="rId114"/>
    <p:sldId id="365" r:id="rId115"/>
    <p:sldId id="366" r:id="rId116"/>
    <p:sldId id="370" r:id="rId117"/>
    <p:sldId id="371" r:id="rId118"/>
    <p:sldId id="372" r:id="rId119"/>
    <p:sldId id="373" r:id="rId120"/>
    <p:sldId id="374" r:id="rId121"/>
    <p:sldId id="375" r:id="rId1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5488" autoAdjust="0"/>
  </p:normalViewPr>
  <p:slideViewPr>
    <p:cSldViewPr>
      <p:cViewPr varScale="1">
        <p:scale>
          <a:sx n="65" d="100"/>
          <a:sy n="65" d="100"/>
        </p:scale>
        <p:origin x="1982"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96ED2C-D8DE-40EB-9242-032D2DADFC1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B55CA663-DA03-4219-9444-5E76DB230EBE}">
      <dgm:prSet phldrT="[Text]"/>
      <dgm:spPr/>
      <dgm:t>
        <a:bodyPr/>
        <a:lstStyle/>
        <a:p>
          <a:r>
            <a:rPr lang="en-US" dirty="0"/>
            <a:t>Access prior knowledge</a:t>
          </a:r>
        </a:p>
      </dgm:t>
    </dgm:pt>
    <dgm:pt modelId="{9A6D93DC-0782-4286-9D9F-02546DDF894B}" type="parTrans" cxnId="{BFEF1B55-1E13-4E39-933B-CD0EB6D5B1E7}">
      <dgm:prSet/>
      <dgm:spPr/>
      <dgm:t>
        <a:bodyPr/>
        <a:lstStyle/>
        <a:p>
          <a:endParaRPr lang="en-US"/>
        </a:p>
      </dgm:t>
    </dgm:pt>
    <dgm:pt modelId="{A01A05EA-E619-4685-809C-25D15DE374F6}" type="sibTrans" cxnId="{BFEF1B55-1E13-4E39-933B-CD0EB6D5B1E7}">
      <dgm:prSet/>
      <dgm:spPr/>
      <dgm:t>
        <a:bodyPr/>
        <a:lstStyle/>
        <a:p>
          <a:endParaRPr lang="en-US"/>
        </a:p>
      </dgm:t>
    </dgm:pt>
    <dgm:pt modelId="{3D0082D5-81CA-4608-B5E5-175FFB3B6524}">
      <dgm:prSet phldrT="[Text]"/>
      <dgm:spPr/>
      <dgm:t>
        <a:bodyPr/>
        <a:lstStyle/>
        <a:p>
          <a:r>
            <a:rPr lang="en-US" dirty="0" err="1"/>
            <a:t>Preteach</a:t>
          </a:r>
          <a:r>
            <a:rPr lang="en-US" dirty="0"/>
            <a:t> basic factual concepts</a:t>
          </a:r>
        </a:p>
      </dgm:t>
    </dgm:pt>
    <dgm:pt modelId="{A9CD8749-B377-4782-929C-D17B12F26074}" type="parTrans" cxnId="{143D8E38-7788-4A9C-A49F-773F1B1D5562}">
      <dgm:prSet/>
      <dgm:spPr/>
      <dgm:t>
        <a:bodyPr/>
        <a:lstStyle/>
        <a:p>
          <a:endParaRPr lang="en-US"/>
        </a:p>
      </dgm:t>
    </dgm:pt>
    <dgm:pt modelId="{8355F818-E743-4CC0-A91D-4504826FCD3D}" type="sibTrans" cxnId="{143D8E38-7788-4A9C-A49F-773F1B1D5562}">
      <dgm:prSet/>
      <dgm:spPr/>
      <dgm:t>
        <a:bodyPr/>
        <a:lstStyle/>
        <a:p>
          <a:endParaRPr lang="en-US"/>
        </a:p>
      </dgm:t>
    </dgm:pt>
    <dgm:pt modelId="{F037159A-0418-49D4-8FBF-5500BBE1F4FB}">
      <dgm:prSet phldrT="[Text]"/>
      <dgm:spPr/>
      <dgm:t>
        <a:bodyPr/>
        <a:lstStyle/>
        <a:p>
          <a:r>
            <a:rPr lang="en-US" dirty="0"/>
            <a:t>Prepare primer passage</a:t>
          </a:r>
        </a:p>
      </dgm:t>
    </dgm:pt>
    <dgm:pt modelId="{BEECFABA-AD2B-4385-A037-FCBB480D1E76}" type="parTrans" cxnId="{D945791F-8194-4486-AACB-7D45A1D3FA37}">
      <dgm:prSet/>
      <dgm:spPr/>
      <dgm:t>
        <a:bodyPr/>
        <a:lstStyle/>
        <a:p>
          <a:endParaRPr lang="en-US"/>
        </a:p>
      </dgm:t>
    </dgm:pt>
    <dgm:pt modelId="{B1AF36F9-D4B7-4C82-B57E-E941C0E34ADC}" type="sibTrans" cxnId="{D945791F-8194-4486-AACB-7D45A1D3FA37}">
      <dgm:prSet/>
      <dgm:spPr/>
      <dgm:t>
        <a:bodyPr/>
        <a:lstStyle/>
        <a:p>
          <a:endParaRPr lang="en-US"/>
        </a:p>
      </dgm:t>
    </dgm:pt>
    <dgm:pt modelId="{26B5C245-6BCB-4FF6-A84F-CCB587D1DF77}">
      <dgm:prSet phldrT="[Text]"/>
      <dgm:spPr/>
      <dgm:t>
        <a:bodyPr/>
        <a:lstStyle/>
        <a:p>
          <a:r>
            <a:rPr lang="en-US" dirty="0"/>
            <a:t>Read text</a:t>
          </a:r>
        </a:p>
      </dgm:t>
    </dgm:pt>
    <dgm:pt modelId="{3F022180-AE6F-49FE-AFBB-5C2FDB09A5A5}" type="parTrans" cxnId="{EC629DF4-7D05-444B-9D61-F4936EABA390}">
      <dgm:prSet/>
      <dgm:spPr/>
      <dgm:t>
        <a:bodyPr/>
        <a:lstStyle/>
        <a:p>
          <a:endParaRPr lang="en-US"/>
        </a:p>
      </dgm:t>
    </dgm:pt>
    <dgm:pt modelId="{257ECC7E-0BF6-45E0-89C7-0D003502A607}" type="sibTrans" cxnId="{EC629DF4-7D05-444B-9D61-F4936EABA390}">
      <dgm:prSet/>
      <dgm:spPr/>
      <dgm:t>
        <a:bodyPr/>
        <a:lstStyle/>
        <a:p>
          <a:endParaRPr lang="en-US"/>
        </a:p>
      </dgm:t>
    </dgm:pt>
    <dgm:pt modelId="{C4E4CF45-412C-4DD3-9191-9082B80F08EE}">
      <dgm:prSet phldrT="[Text]"/>
      <dgm:spPr/>
      <dgm:t>
        <a:bodyPr/>
        <a:lstStyle/>
        <a:p>
          <a:r>
            <a:rPr lang="en-US" dirty="0"/>
            <a:t>Relate title, primer passage and text</a:t>
          </a:r>
        </a:p>
      </dgm:t>
    </dgm:pt>
    <dgm:pt modelId="{FFC5F71A-75A1-40C0-9A0F-D78901C489C1}" type="parTrans" cxnId="{1CB239F7-057F-40DD-B76B-B5397A698A5D}">
      <dgm:prSet/>
      <dgm:spPr/>
      <dgm:t>
        <a:bodyPr/>
        <a:lstStyle/>
        <a:p>
          <a:endParaRPr lang="en-US"/>
        </a:p>
      </dgm:t>
    </dgm:pt>
    <dgm:pt modelId="{1E44C4D8-DCB0-44F1-88AA-6EEDF2F99350}" type="sibTrans" cxnId="{1CB239F7-057F-40DD-B76B-B5397A698A5D}">
      <dgm:prSet/>
      <dgm:spPr/>
      <dgm:t>
        <a:bodyPr/>
        <a:lstStyle/>
        <a:p>
          <a:endParaRPr lang="en-US"/>
        </a:p>
      </dgm:t>
    </dgm:pt>
    <dgm:pt modelId="{3488D681-6BD8-4AF4-9CC5-14A4C5EEEEB3}" type="pres">
      <dgm:prSet presAssocID="{5E96ED2C-D8DE-40EB-9242-032D2DADFC10}" presName="cycle" presStyleCnt="0">
        <dgm:presLayoutVars>
          <dgm:dir/>
          <dgm:resizeHandles val="exact"/>
        </dgm:presLayoutVars>
      </dgm:prSet>
      <dgm:spPr/>
    </dgm:pt>
    <dgm:pt modelId="{96F9FAAD-96FC-4FD5-910B-2F8925177E0A}" type="pres">
      <dgm:prSet presAssocID="{B55CA663-DA03-4219-9444-5E76DB230EBE}" presName="node" presStyleLbl="node1" presStyleIdx="0" presStyleCnt="5">
        <dgm:presLayoutVars>
          <dgm:bulletEnabled val="1"/>
        </dgm:presLayoutVars>
      </dgm:prSet>
      <dgm:spPr/>
    </dgm:pt>
    <dgm:pt modelId="{A9C7B0AA-CB67-4721-BB20-5BED3EBD4A87}" type="pres">
      <dgm:prSet presAssocID="{B55CA663-DA03-4219-9444-5E76DB230EBE}" presName="spNode" presStyleCnt="0"/>
      <dgm:spPr/>
    </dgm:pt>
    <dgm:pt modelId="{FB55094F-BA95-45E0-B3D1-F27300B90F93}" type="pres">
      <dgm:prSet presAssocID="{A01A05EA-E619-4685-809C-25D15DE374F6}" presName="sibTrans" presStyleLbl="sibTrans1D1" presStyleIdx="0" presStyleCnt="5"/>
      <dgm:spPr/>
    </dgm:pt>
    <dgm:pt modelId="{4CEDFED7-7F66-44FE-BCBA-2C03DD18F2CA}" type="pres">
      <dgm:prSet presAssocID="{3D0082D5-81CA-4608-B5E5-175FFB3B6524}" presName="node" presStyleLbl="node1" presStyleIdx="1" presStyleCnt="5">
        <dgm:presLayoutVars>
          <dgm:bulletEnabled val="1"/>
        </dgm:presLayoutVars>
      </dgm:prSet>
      <dgm:spPr/>
    </dgm:pt>
    <dgm:pt modelId="{F83FC031-ACB0-4A52-AF68-039BC256C8DD}" type="pres">
      <dgm:prSet presAssocID="{3D0082D5-81CA-4608-B5E5-175FFB3B6524}" presName="spNode" presStyleCnt="0"/>
      <dgm:spPr/>
    </dgm:pt>
    <dgm:pt modelId="{65FE59F9-73C7-4702-8D1E-834598FB33A3}" type="pres">
      <dgm:prSet presAssocID="{8355F818-E743-4CC0-A91D-4504826FCD3D}" presName="sibTrans" presStyleLbl="sibTrans1D1" presStyleIdx="1" presStyleCnt="5"/>
      <dgm:spPr/>
    </dgm:pt>
    <dgm:pt modelId="{8451F1B7-0750-4729-9ADF-BFEBC5B5B56B}" type="pres">
      <dgm:prSet presAssocID="{F037159A-0418-49D4-8FBF-5500BBE1F4FB}" presName="node" presStyleLbl="node1" presStyleIdx="2" presStyleCnt="5">
        <dgm:presLayoutVars>
          <dgm:bulletEnabled val="1"/>
        </dgm:presLayoutVars>
      </dgm:prSet>
      <dgm:spPr/>
    </dgm:pt>
    <dgm:pt modelId="{BA395B93-2956-4718-BEC0-3CF484CBF47B}" type="pres">
      <dgm:prSet presAssocID="{F037159A-0418-49D4-8FBF-5500BBE1F4FB}" presName="spNode" presStyleCnt="0"/>
      <dgm:spPr/>
    </dgm:pt>
    <dgm:pt modelId="{26B64F29-3B1A-4705-9E13-CFFA5AE1120C}" type="pres">
      <dgm:prSet presAssocID="{B1AF36F9-D4B7-4C82-B57E-E941C0E34ADC}" presName="sibTrans" presStyleLbl="sibTrans1D1" presStyleIdx="2" presStyleCnt="5"/>
      <dgm:spPr/>
    </dgm:pt>
    <dgm:pt modelId="{441A9160-21AC-4860-A8E0-98AE8A87DBD7}" type="pres">
      <dgm:prSet presAssocID="{26B5C245-6BCB-4FF6-A84F-CCB587D1DF77}" presName="node" presStyleLbl="node1" presStyleIdx="3" presStyleCnt="5">
        <dgm:presLayoutVars>
          <dgm:bulletEnabled val="1"/>
        </dgm:presLayoutVars>
      </dgm:prSet>
      <dgm:spPr/>
    </dgm:pt>
    <dgm:pt modelId="{504A8D72-0349-4B6C-989C-821B3C16B430}" type="pres">
      <dgm:prSet presAssocID="{26B5C245-6BCB-4FF6-A84F-CCB587D1DF77}" presName="spNode" presStyleCnt="0"/>
      <dgm:spPr/>
    </dgm:pt>
    <dgm:pt modelId="{78F6FBF7-54AD-4440-9597-8F6F0486E8B0}" type="pres">
      <dgm:prSet presAssocID="{257ECC7E-0BF6-45E0-89C7-0D003502A607}" presName="sibTrans" presStyleLbl="sibTrans1D1" presStyleIdx="3" presStyleCnt="5"/>
      <dgm:spPr/>
    </dgm:pt>
    <dgm:pt modelId="{0536E372-384A-4C0A-A6E8-861006CAF984}" type="pres">
      <dgm:prSet presAssocID="{C4E4CF45-412C-4DD3-9191-9082B80F08EE}" presName="node" presStyleLbl="node1" presStyleIdx="4" presStyleCnt="5">
        <dgm:presLayoutVars>
          <dgm:bulletEnabled val="1"/>
        </dgm:presLayoutVars>
      </dgm:prSet>
      <dgm:spPr/>
    </dgm:pt>
    <dgm:pt modelId="{FFAE52C6-D294-4EA9-B488-25CE2D6BE71D}" type="pres">
      <dgm:prSet presAssocID="{C4E4CF45-412C-4DD3-9191-9082B80F08EE}" presName="spNode" presStyleCnt="0"/>
      <dgm:spPr/>
    </dgm:pt>
    <dgm:pt modelId="{55734418-B7B3-4DE5-8F21-05FA158D931E}" type="pres">
      <dgm:prSet presAssocID="{1E44C4D8-DCB0-44F1-88AA-6EEDF2F99350}" presName="sibTrans" presStyleLbl="sibTrans1D1" presStyleIdx="4" presStyleCnt="5"/>
      <dgm:spPr/>
    </dgm:pt>
  </dgm:ptLst>
  <dgm:cxnLst>
    <dgm:cxn modelId="{72D19718-75AF-47A5-99A8-13517AE42F18}" type="presOf" srcId="{B1AF36F9-D4B7-4C82-B57E-E941C0E34ADC}" destId="{26B64F29-3B1A-4705-9E13-CFFA5AE1120C}" srcOrd="0" destOrd="0" presId="urn:microsoft.com/office/officeart/2005/8/layout/cycle5"/>
    <dgm:cxn modelId="{D945791F-8194-4486-AACB-7D45A1D3FA37}" srcId="{5E96ED2C-D8DE-40EB-9242-032D2DADFC10}" destId="{F037159A-0418-49D4-8FBF-5500BBE1F4FB}" srcOrd="2" destOrd="0" parTransId="{BEECFABA-AD2B-4385-A037-FCBB480D1E76}" sibTransId="{B1AF36F9-D4B7-4C82-B57E-E941C0E34ADC}"/>
    <dgm:cxn modelId="{1621A825-A522-44EE-9732-B5E7211701AD}" type="presOf" srcId="{B55CA663-DA03-4219-9444-5E76DB230EBE}" destId="{96F9FAAD-96FC-4FD5-910B-2F8925177E0A}" srcOrd="0" destOrd="0" presId="urn:microsoft.com/office/officeart/2005/8/layout/cycle5"/>
    <dgm:cxn modelId="{8F865533-4912-4E29-BDE8-3B895B930F02}" type="presOf" srcId="{F037159A-0418-49D4-8FBF-5500BBE1F4FB}" destId="{8451F1B7-0750-4729-9ADF-BFEBC5B5B56B}" srcOrd="0" destOrd="0" presId="urn:microsoft.com/office/officeart/2005/8/layout/cycle5"/>
    <dgm:cxn modelId="{143D8E38-7788-4A9C-A49F-773F1B1D5562}" srcId="{5E96ED2C-D8DE-40EB-9242-032D2DADFC10}" destId="{3D0082D5-81CA-4608-B5E5-175FFB3B6524}" srcOrd="1" destOrd="0" parTransId="{A9CD8749-B377-4782-929C-D17B12F26074}" sibTransId="{8355F818-E743-4CC0-A91D-4504826FCD3D}"/>
    <dgm:cxn modelId="{2280C547-5544-4633-A49E-21CA9626B233}" type="presOf" srcId="{257ECC7E-0BF6-45E0-89C7-0D003502A607}" destId="{78F6FBF7-54AD-4440-9597-8F6F0486E8B0}" srcOrd="0" destOrd="0" presId="urn:microsoft.com/office/officeart/2005/8/layout/cycle5"/>
    <dgm:cxn modelId="{45345E69-2DD8-481F-855A-6AED79B064B4}" type="presOf" srcId="{3D0082D5-81CA-4608-B5E5-175FFB3B6524}" destId="{4CEDFED7-7F66-44FE-BCBA-2C03DD18F2CA}" srcOrd="0" destOrd="0" presId="urn:microsoft.com/office/officeart/2005/8/layout/cycle5"/>
    <dgm:cxn modelId="{41BF316C-C039-40C3-BEC2-F05FF6AAB223}" type="presOf" srcId="{C4E4CF45-412C-4DD3-9191-9082B80F08EE}" destId="{0536E372-384A-4C0A-A6E8-861006CAF984}" srcOrd="0" destOrd="0" presId="urn:microsoft.com/office/officeart/2005/8/layout/cycle5"/>
    <dgm:cxn modelId="{BFEF1B55-1E13-4E39-933B-CD0EB6D5B1E7}" srcId="{5E96ED2C-D8DE-40EB-9242-032D2DADFC10}" destId="{B55CA663-DA03-4219-9444-5E76DB230EBE}" srcOrd="0" destOrd="0" parTransId="{9A6D93DC-0782-4286-9D9F-02546DDF894B}" sibTransId="{A01A05EA-E619-4685-809C-25D15DE374F6}"/>
    <dgm:cxn modelId="{0ED44579-516B-4CD1-92A6-B00DBB62A6D7}" type="presOf" srcId="{26B5C245-6BCB-4FF6-A84F-CCB587D1DF77}" destId="{441A9160-21AC-4860-A8E0-98AE8A87DBD7}" srcOrd="0" destOrd="0" presId="urn:microsoft.com/office/officeart/2005/8/layout/cycle5"/>
    <dgm:cxn modelId="{F4342FAB-4BA2-4FA3-BCD3-1B419E45E307}" type="presOf" srcId="{1E44C4D8-DCB0-44F1-88AA-6EEDF2F99350}" destId="{55734418-B7B3-4DE5-8F21-05FA158D931E}" srcOrd="0" destOrd="0" presId="urn:microsoft.com/office/officeart/2005/8/layout/cycle5"/>
    <dgm:cxn modelId="{4FA103C8-D66F-400F-911D-B55B4417EC5A}" type="presOf" srcId="{8355F818-E743-4CC0-A91D-4504826FCD3D}" destId="{65FE59F9-73C7-4702-8D1E-834598FB33A3}" srcOrd="0" destOrd="0" presId="urn:microsoft.com/office/officeart/2005/8/layout/cycle5"/>
    <dgm:cxn modelId="{4F644FF1-681E-4968-AB5B-D763A666D1FE}" type="presOf" srcId="{5E96ED2C-D8DE-40EB-9242-032D2DADFC10}" destId="{3488D681-6BD8-4AF4-9CC5-14A4C5EEEEB3}" srcOrd="0" destOrd="0" presId="urn:microsoft.com/office/officeart/2005/8/layout/cycle5"/>
    <dgm:cxn modelId="{EC629DF4-7D05-444B-9D61-F4936EABA390}" srcId="{5E96ED2C-D8DE-40EB-9242-032D2DADFC10}" destId="{26B5C245-6BCB-4FF6-A84F-CCB587D1DF77}" srcOrd="3" destOrd="0" parTransId="{3F022180-AE6F-49FE-AFBB-5C2FDB09A5A5}" sibTransId="{257ECC7E-0BF6-45E0-89C7-0D003502A607}"/>
    <dgm:cxn modelId="{1CB239F7-057F-40DD-B76B-B5397A698A5D}" srcId="{5E96ED2C-D8DE-40EB-9242-032D2DADFC10}" destId="{C4E4CF45-412C-4DD3-9191-9082B80F08EE}" srcOrd="4" destOrd="0" parTransId="{FFC5F71A-75A1-40C0-9A0F-D78901C489C1}" sibTransId="{1E44C4D8-DCB0-44F1-88AA-6EEDF2F99350}"/>
    <dgm:cxn modelId="{952A2BF9-0345-46B3-8656-D32C6690FE04}" type="presOf" srcId="{A01A05EA-E619-4685-809C-25D15DE374F6}" destId="{FB55094F-BA95-45E0-B3D1-F27300B90F93}" srcOrd="0" destOrd="0" presId="urn:microsoft.com/office/officeart/2005/8/layout/cycle5"/>
    <dgm:cxn modelId="{1DA0A0A3-E261-48E2-B97F-03B40955DF7F}" type="presParOf" srcId="{3488D681-6BD8-4AF4-9CC5-14A4C5EEEEB3}" destId="{96F9FAAD-96FC-4FD5-910B-2F8925177E0A}" srcOrd="0" destOrd="0" presId="urn:microsoft.com/office/officeart/2005/8/layout/cycle5"/>
    <dgm:cxn modelId="{2AE62372-5B12-4030-A9E9-6609FF520B17}" type="presParOf" srcId="{3488D681-6BD8-4AF4-9CC5-14A4C5EEEEB3}" destId="{A9C7B0AA-CB67-4721-BB20-5BED3EBD4A87}" srcOrd="1" destOrd="0" presId="urn:microsoft.com/office/officeart/2005/8/layout/cycle5"/>
    <dgm:cxn modelId="{74E1803D-8AB3-44EC-AF3F-791F50E738E2}" type="presParOf" srcId="{3488D681-6BD8-4AF4-9CC5-14A4C5EEEEB3}" destId="{FB55094F-BA95-45E0-B3D1-F27300B90F93}" srcOrd="2" destOrd="0" presId="urn:microsoft.com/office/officeart/2005/8/layout/cycle5"/>
    <dgm:cxn modelId="{24AEE6AE-7A46-451B-A495-A3DC9D27C1AF}" type="presParOf" srcId="{3488D681-6BD8-4AF4-9CC5-14A4C5EEEEB3}" destId="{4CEDFED7-7F66-44FE-BCBA-2C03DD18F2CA}" srcOrd="3" destOrd="0" presId="urn:microsoft.com/office/officeart/2005/8/layout/cycle5"/>
    <dgm:cxn modelId="{A697016D-1C75-43A3-BAEE-1AFDE426E94B}" type="presParOf" srcId="{3488D681-6BD8-4AF4-9CC5-14A4C5EEEEB3}" destId="{F83FC031-ACB0-4A52-AF68-039BC256C8DD}" srcOrd="4" destOrd="0" presId="urn:microsoft.com/office/officeart/2005/8/layout/cycle5"/>
    <dgm:cxn modelId="{CB6DF339-B306-4B8A-81F7-9F0F25F33026}" type="presParOf" srcId="{3488D681-6BD8-4AF4-9CC5-14A4C5EEEEB3}" destId="{65FE59F9-73C7-4702-8D1E-834598FB33A3}" srcOrd="5" destOrd="0" presId="urn:microsoft.com/office/officeart/2005/8/layout/cycle5"/>
    <dgm:cxn modelId="{0ACCBFBA-92A3-4853-8600-3D6FCE3DABA7}" type="presParOf" srcId="{3488D681-6BD8-4AF4-9CC5-14A4C5EEEEB3}" destId="{8451F1B7-0750-4729-9ADF-BFEBC5B5B56B}" srcOrd="6" destOrd="0" presId="urn:microsoft.com/office/officeart/2005/8/layout/cycle5"/>
    <dgm:cxn modelId="{F12EF774-A9C2-4F2B-8E38-1BF1D47B4F17}" type="presParOf" srcId="{3488D681-6BD8-4AF4-9CC5-14A4C5EEEEB3}" destId="{BA395B93-2956-4718-BEC0-3CF484CBF47B}" srcOrd="7" destOrd="0" presId="urn:microsoft.com/office/officeart/2005/8/layout/cycle5"/>
    <dgm:cxn modelId="{F5629830-28EE-42DE-AB59-AAE874FCAE46}" type="presParOf" srcId="{3488D681-6BD8-4AF4-9CC5-14A4C5EEEEB3}" destId="{26B64F29-3B1A-4705-9E13-CFFA5AE1120C}" srcOrd="8" destOrd="0" presId="urn:microsoft.com/office/officeart/2005/8/layout/cycle5"/>
    <dgm:cxn modelId="{7F50C6D9-3AAD-4A11-AD8F-E92FFE506C54}" type="presParOf" srcId="{3488D681-6BD8-4AF4-9CC5-14A4C5EEEEB3}" destId="{441A9160-21AC-4860-A8E0-98AE8A87DBD7}" srcOrd="9" destOrd="0" presId="urn:microsoft.com/office/officeart/2005/8/layout/cycle5"/>
    <dgm:cxn modelId="{0085EF13-8CDD-4115-B6B0-A5EDF5FAC947}" type="presParOf" srcId="{3488D681-6BD8-4AF4-9CC5-14A4C5EEEEB3}" destId="{504A8D72-0349-4B6C-989C-821B3C16B430}" srcOrd="10" destOrd="0" presId="urn:microsoft.com/office/officeart/2005/8/layout/cycle5"/>
    <dgm:cxn modelId="{774C65D3-52DD-4243-B06B-B632A31C8AD5}" type="presParOf" srcId="{3488D681-6BD8-4AF4-9CC5-14A4C5EEEEB3}" destId="{78F6FBF7-54AD-4440-9597-8F6F0486E8B0}" srcOrd="11" destOrd="0" presId="urn:microsoft.com/office/officeart/2005/8/layout/cycle5"/>
    <dgm:cxn modelId="{2A75B31A-AD5D-4C95-B083-625B2A05094B}" type="presParOf" srcId="{3488D681-6BD8-4AF4-9CC5-14A4C5EEEEB3}" destId="{0536E372-384A-4C0A-A6E8-861006CAF984}" srcOrd="12" destOrd="0" presId="urn:microsoft.com/office/officeart/2005/8/layout/cycle5"/>
    <dgm:cxn modelId="{B5D251D6-4BEA-4791-A88D-21B596C3634C}" type="presParOf" srcId="{3488D681-6BD8-4AF4-9CC5-14A4C5EEEEB3}" destId="{FFAE52C6-D294-4EA9-B488-25CE2D6BE71D}" srcOrd="13" destOrd="0" presId="urn:microsoft.com/office/officeart/2005/8/layout/cycle5"/>
    <dgm:cxn modelId="{41C4C1AD-4840-4DB9-8B9C-CA0EBAD7D8BA}" type="presParOf" srcId="{3488D681-6BD8-4AF4-9CC5-14A4C5EEEEB3}" destId="{55734418-B7B3-4DE5-8F21-05FA158D931E}"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9FAAD-96FC-4FD5-910B-2F8925177E0A}">
      <dsp:nvSpPr>
        <dsp:cNvPr id="0" name=""/>
        <dsp:cNvSpPr/>
      </dsp:nvSpPr>
      <dsp:spPr>
        <a:xfrm>
          <a:off x="2961474" y="3289"/>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Access prior knowledge</a:t>
          </a:r>
        </a:p>
      </dsp:txBody>
      <dsp:txXfrm>
        <a:off x="3011494" y="53309"/>
        <a:ext cx="1476361" cy="924620"/>
      </dsp:txXfrm>
    </dsp:sp>
    <dsp:sp modelId="{FB55094F-BA95-45E0-B3D1-F27300B90F93}">
      <dsp:nvSpPr>
        <dsp:cNvPr id="0" name=""/>
        <dsp:cNvSpPr/>
      </dsp:nvSpPr>
      <dsp:spPr>
        <a:xfrm>
          <a:off x="1703413" y="515619"/>
          <a:ext cx="4092522" cy="4092522"/>
        </a:xfrm>
        <a:custGeom>
          <a:avLst/>
          <a:gdLst/>
          <a:ahLst/>
          <a:cxnLst/>
          <a:rect l="0" t="0" r="0" b="0"/>
          <a:pathLst>
            <a:path>
              <a:moveTo>
                <a:pt x="3045426" y="260524"/>
              </a:moveTo>
              <a:arcTo wR="2046261" hR="2046261" stAng="17953687" swAng="121113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CEDFED7-7F66-44FE-BCBA-2C03DD18F2CA}">
      <dsp:nvSpPr>
        <dsp:cNvPr id="0" name=""/>
        <dsp:cNvSpPr/>
      </dsp:nvSpPr>
      <dsp:spPr>
        <a:xfrm>
          <a:off x="4907584" y="1417221"/>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t>Preteach</a:t>
          </a:r>
          <a:r>
            <a:rPr lang="en-US" sz="1700" kern="1200" dirty="0"/>
            <a:t> basic factual concepts</a:t>
          </a:r>
        </a:p>
      </dsp:txBody>
      <dsp:txXfrm>
        <a:off x="4957604" y="1467241"/>
        <a:ext cx="1476361" cy="924620"/>
      </dsp:txXfrm>
    </dsp:sp>
    <dsp:sp modelId="{65FE59F9-73C7-4702-8D1E-834598FB33A3}">
      <dsp:nvSpPr>
        <dsp:cNvPr id="0" name=""/>
        <dsp:cNvSpPr/>
      </dsp:nvSpPr>
      <dsp:spPr>
        <a:xfrm>
          <a:off x="1703413" y="515619"/>
          <a:ext cx="4092522" cy="4092522"/>
        </a:xfrm>
        <a:custGeom>
          <a:avLst/>
          <a:gdLst/>
          <a:ahLst/>
          <a:cxnLst/>
          <a:rect l="0" t="0" r="0" b="0"/>
          <a:pathLst>
            <a:path>
              <a:moveTo>
                <a:pt x="4087608" y="2187988"/>
              </a:moveTo>
              <a:arcTo wR="2046261" hR="2046261" stAng="21838294" swAng="13594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451F1B7-0750-4729-9ADF-BFEBC5B5B56B}">
      <dsp:nvSpPr>
        <dsp:cNvPr id="0" name=""/>
        <dsp:cNvSpPr/>
      </dsp:nvSpPr>
      <dsp:spPr>
        <a:xfrm>
          <a:off x="4164236" y="3705010"/>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Prepare primer passage</a:t>
          </a:r>
        </a:p>
      </dsp:txBody>
      <dsp:txXfrm>
        <a:off x="4214256" y="3755030"/>
        <a:ext cx="1476361" cy="924620"/>
      </dsp:txXfrm>
    </dsp:sp>
    <dsp:sp modelId="{26B64F29-3B1A-4705-9E13-CFFA5AE1120C}">
      <dsp:nvSpPr>
        <dsp:cNvPr id="0" name=""/>
        <dsp:cNvSpPr/>
      </dsp:nvSpPr>
      <dsp:spPr>
        <a:xfrm>
          <a:off x="1703413" y="515619"/>
          <a:ext cx="4092522" cy="4092522"/>
        </a:xfrm>
        <a:custGeom>
          <a:avLst/>
          <a:gdLst/>
          <a:ahLst/>
          <a:cxnLst/>
          <a:rect l="0" t="0" r="0" b="0"/>
          <a:pathLst>
            <a:path>
              <a:moveTo>
                <a:pt x="2297254" y="4077071"/>
              </a:moveTo>
              <a:arcTo wR="2046261" hR="2046261" stAng="4977264" swAng="84547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41A9160-21AC-4860-A8E0-98AE8A87DBD7}">
      <dsp:nvSpPr>
        <dsp:cNvPr id="0" name=""/>
        <dsp:cNvSpPr/>
      </dsp:nvSpPr>
      <dsp:spPr>
        <a:xfrm>
          <a:off x="1758711" y="3705010"/>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Read text</a:t>
          </a:r>
        </a:p>
      </dsp:txBody>
      <dsp:txXfrm>
        <a:off x="1808731" y="3755030"/>
        <a:ext cx="1476361" cy="924620"/>
      </dsp:txXfrm>
    </dsp:sp>
    <dsp:sp modelId="{78F6FBF7-54AD-4440-9597-8F6F0486E8B0}">
      <dsp:nvSpPr>
        <dsp:cNvPr id="0" name=""/>
        <dsp:cNvSpPr/>
      </dsp:nvSpPr>
      <dsp:spPr>
        <a:xfrm>
          <a:off x="1703413" y="515619"/>
          <a:ext cx="4092522" cy="4092522"/>
        </a:xfrm>
        <a:custGeom>
          <a:avLst/>
          <a:gdLst/>
          <a:ahLst/>
          <a:cxnLst/>
          <a:rect l="0" t="0" r="0" b="0"/>
          <a:pathLst>
            <a:path>
              <a:moveTo>
                <a:pt x="217044" y="2963403"/>
              </a:moveTo>
              <a:arcTo wR="2046261" hR="2046261" stAng="9202289" swAng="13594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536E372-384A-4C0A-A6E8-861006CAF984}">
      <dsp:nvSpPr>
        <dsp:cNvPr id="0" name=""/>
        <dsp:cNvSpPr/>
      </dsp:nvSpPr>
      <dsp:spPr>
        <a:xfrm>
          <a:off x="1015364" y="1417221"/>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Relate title, primer passage and text</a:t>
          </a:r>
        </a:p>
      </dsp:txBody>
      <dsp:txXfrm>
        <a:off x="1065384" y="1467241"/>
        <a:ext cx="1476361" cy="924620"/>
      </dsp:txXfrm>
    </dsp:sp>
    <dsp:sp modelId="{55734418-B7B3-4DE5-8F21-05FA158D931E}">
      <dsp:nvSpPr>
        <dsp:cNvPr id="0" name=""/>
        <dsp:cNvSpPr/>
      </dsp:nvSpPr>
      <dsp:spPr>
        <a:xfrm>
          <a:off x="1703413" y="515619"/>
          <a:ext cx="4092522" cy="4092522"/>
        </a:xfrm>
        <a:custGeom>
          <a:avLst/>
          <a:gdLst/>
          <a:ahLst/>
          <a:cxnLst/>
          <a:rect l="0" t="0" r="0" b="0"/>
          <a:pathLst>
            <a:path>
              <a:moveTo>
                <a:pt x="492273" y="714980"/>
              </a:moveTo>
              <a:arcTo wR="2046261" hR="2046261" stAng="13235174" swAng="121113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FE570F5-1BB3-4F31-B857-C4E274A066E6}" type="datetimeFigureOut">
              <a:rPr lang="en-US" smtClean="0"/>
              <a:t>2/4/2019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B082D59-7CA7-4077-9791-668CE5F87F9C}" type="slidenum">
              <a:rPr lang="en-US" smtClean="0"/>
              <a:t>‹#›</a:t>
            </a:fld>
            <a:endParaRPr lang="en-US"/>
          </a:p>
        </p:txBody>
      </p:sp>
    </p:spTree>
    <p:extLst>
      <p:ext uri="{BB962C8B-B14F-4D97-AF65-F5344CB8AC3E}">
        <p14:creationId xmlns:p14="http://schemas.microsoft.com/office/powerpoint/2010/main" val="3709203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printablereadinggames.com/room4/recip/index.htm"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000" dirty="0">
                <a:latin typeface="Times New Roman" pitchFamily="18" charset="0"/>
              </a:rPr>
              <a:t>Introduction of self and introduction of others and grade levels being taught. We will be covering a lot of material today.  </a:t>
            </a:r>
          </a:p>
          <a:p>
            <a:r>
              <a:rPr lang="en-US" altLang="en-US" sz="1000" dirty="0">
                <a:latin typeface="Times New Roman" pitchFamily="18" charset="0"/>
              </a:rPr>
              <a:t>We are going to be looking at recent research and new information about strategies that have been demonstrated to be beneficial for students who read words but do not understand what they are reading.</a:t>
            </a:r>
          </a:p>
          <a:p>
            <a:endParaRPr lang="en-US" altLang="en-US" sz="1000" dirty="0">
              <a:latin typeface="Times New Roman" pitchFamily="18" charset="0"/>
            </a:endParaRPr>
          </a:p>
          <a:p>
            <a:r>
              <a:rPr lang="en-US" altLang="en-US" sz="1000" dirty="0">
                <a:latin typeface="Times New Roman" pitchFamily="18" charset="0"/>
              </a:rPr>
              <a:t>The main concept we want to convey today is that</a:t>
            </a:r>
          </a:p>
          <a:p>
            <a:pPr lvl="1">
              <a:buFont typeface="Arial" charset="0"/>
              <a:buChar char="•"/>
            </a:pPr>
            <a:r>
              <a:rPr lang="en-US" altLang="en-US" sz="1000" dirty="0">
                <a:latin typeface="Times New Roman" pitchFamily="18" charset="0"/>
              </a:rPr>
              <a:t>Reading Comprehension is </a:t>
            </a:r>
            <a:r>
              <a:rPr lang="en-US" altLang="en-US" sz="1000" b="1" i="1" dirty="0">
                <a:latin typeface="Times New Roman" pitchFamily="18" charset="0"/>
              </a:rPr>
              <a:t>interacting with text</a:t>
            </a:r>
            <a:r>
              <a:rPr lang="en-US" altLang="en-US" sz="1000" dirty="0">
                <a:latin typeface="Times New Roman" pitchFamily="18" charset="0"/>
              </a:rPr>
              <a:t>. When you leave today, the hope is  you will have learned some techniques that research has shown improves students’ ability to interact with text.</a:t>
            </a:r>
          </a:p>
          <a:p>
            <a:r>
              <a:rPr lang="en-US" altLang="en-US" sz="1000" dirty="0">
                <a:latin typeface="Times New Roman" pitchFamily="18" charset="0"/>
              </a:rPr>
              <a:t>There are two themes that will be weaved through the day… </a:t>
            </a:r>
          </a:p>
          <a:p>
            <a:pPr lvl="1">
              <a:buFont typeface="Arial" charset="0"/>
              <a:buNone/>
            </a:pPr>
            <a:r>
              <a:rPr lang="en-US" altLang="en-US" sz="1000" dirty="0">
                <a:latin typeface="Times New Roman" pitchFamily="18" charset="0"/>
              </a:rPr>
              <a:t>1.) When teaching students who are not “naturally good” readers, </a:t>
            </a:r>
            <a:r>
              <a:rPr lang="en-US" altLang="en-US" sz="1000" b="1" i="1" dirty="0">
                <a:latin typeface="Times New Roman" pitchFamily="18" charset="0"/>
              </a:rPr>
              <a:t>Pictures are often more meaningful than words</a:t>
            </a:r>
            <a:r>
              <a:rPr lang="en-US" altLang="en-US" sz="1000" dirty="0">
                <a:latin typeface="Times New Roman" pitchFamily="18" charset="0"/>
              </a:rPr>
              <a:t>.  And</a:t>
            </a:r>
          </a:p>
          <a:p>
            <a:pPr lvl="1">
              <a:buFont typeface="Arial" charset="0"/>
              <a:buNone/>
            </a:pPr>
            <a:r>
              <a:rPr lang="en-US" altLang="en-US" sz="1000" b="1" i="1" dirty="0">
                <a:latin typeface="Times New Roman" pitchFamily="18" charset="0"/>
              </a:rPr>
              <a:t>2.) Technology is more motivating than worksheets or writing</a:t>
            </a:r>
            <a:r>
              <a:rPr lang="en-US" altLang="en-US" sz="1000" dirty="0">
                <a:latin typeface="Times New Roman" pitchFamily="18" charset="0"/>
              </a:rPr>
              <a:t>.</a:t>
            </a:r>
          </a:p>
          <a:p>
            <a:r>
              <a:rPr lang="en-US" altLang="en-US" sz="1000" dirty="0">
                <a:latin typeface="Times New Roman" pitchFamily="18" charset="0"/>
              </a:rPr>
              <a:t>So… our plan…</a:t>
            </a:r>
          </a:p>
          <a:p>
            <a:pPr lvl="1">
              <a:buFont typeface="Arial" charset="0"/>
              <a:buChar char="•"/>
            </a:pPr>
            <a:r>
              <a:rPr lang="en-US" altLang="en-US" sz="1000" dirty="0">
                <a:latin typeface="Times New Roman" pitchFamily="18" charset="0"/>
              </a:rPr>
              <a:t>Between now and about 9:15, we will be accessing your prior knowledge. We will be briefly reviewing characteristics of students with ASD, analyzing the skills actually required for reading and thinking about how the developmental differences of students with ASD impact comprehension.</a:t>
            </a:r>
          </a:p>
          <a:p>
            <a:pPr lvl="1">
              <a:buFont typeface="Arial" charset="0"/>
              <a:buChar char="•"/>
            </a:pPr>
            <a:r>
              <a:rPr lang="en-US" altLang="en-US" sz="1000" dirty="0">
                <a:latin typeface="Times New Roman" pitchFamily="18" charset="0"/>
              </a:rPr>
              <a:t>In the time between the break and lunch, we will be looking at the strategies that research has shown are most effective in improving comprehension for students with ASD.</a:t>
            </a:r>
          </a:p>
          <a:p>
            <a:pPr lvl="1">
              <a:buFont typeface="Arial" charset="0"/>
              <a:buChar char="•"/>
            </a:pPr>
            <a:r>
              <a:rPr lang="en-US" altLang="en-US" sz="1000" dirty="0">
                <a:latin typeface="Times New Roman" pitchFamily="18" charset="0"/>
              </a:rPr>
              <a:t>After lunch, we will explore strategies for teaching vocabulary that appear to have promise for students with ASD and we will conclude the day with ways to use visual strategies.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a:t>
            </a:fld>
            <a:endParaRPr lang="en-US" dirty="0"/>
          </a:p>
        </p:txBody>
      </p:sp>
    </p:spTree>
    <p:extLst>
      <p:ext uri="{BB962C8B-B14F-4D97-AF65-F5344CB8AC3E}">
        <p14:creationId xmlns:p14="http://schemas.microsoft.com/office/powerpoint/2010/main" val="2883357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While we will be focusing on reading comprehension problems that emerge in intermediate grades, we need to take moment to focus on the traits of these students that may have caused us to miss an emerging problem with comprehension.</a:t>
            </a:r>
          </a:p>
          <a:p>
            <a:endParaRPr lang="en-US" altLang="en-US" dirty="0">
              <a:latin typeface="Times New Roman" pitchFamily="18" charset="0"/>
            </a:endParaRPr>
          </a:p>
          <a:p>
            <a:r>
              <a:rPr lang="en-US" altLang="en-US" dirty="0">
                <a:latin typeface="Times New Roman" pitchFamily="18" charset="0"/>
              </a:rPr>
              <a:t>We notice when primary students are having difficulty with word decoding. </a:t>
            </a:r>
          </a:p>
          <a:p>
            <a:endParaRPr lang="en-US" altLang="en-US" dirty="0">
              <a:latin typeface="Times New Roman" pitchFamily="18" charset="0"/>
            </a:endParaRPr>
          </a:p>
          <a:p>
            <a:r>
              <a:rPr lang="en-US" altLang="en-US" dirty="0">
                <a:latin typeface="Times New Roman" pitchFamily="18" charset="0"/>
              </a:rPr>
              <a:t>We may miss students who developed the ability to recognize words and word call fluently.</a:t>
            </a:r>
          </a:p>
          <a:p>
            <a:endParaRPr lang="en-US" altLang="en-US" dirty="0">
              <a:latin typeface="Times New Roman" pitchFamily="18" charset="0"/>
            </a:endParaRPr>
          </a:p>
          <a:p>
            <a:r>
              <a:rPr lang="en-US" altLang="en-US" dirty="0">
                <a:latin typeface="Times New Roman" pitchFamily="18" charset="0"/>
              </a:rPr>
              <a:t>An emerging problem during primary years may also be masked due to parental efforts in </a:t>
            </a:r>
            <a:r>
              <a:rPr lang="en-US" altLang="en-US" dirty="0" err="1">
                <a:latin typeface="Times New Roman" pitchFamily="18" charset="0"/>
              </a:rPr>
              <a:t>reteaching</a:t>
            </a:r>
            <a:r>
              <a:rPr lang="en-US" altLang="en-US" dirty="0">
                <a:latin typeface="Times New Roman" pitchFamily="18" charset="0"/>
              </a:rPr>
              <a:t> at home or through private tutoring.</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12</a:t>
            </a:fld>
            <a:endParaRPr lang="en-US"/>
          </a:p>
        </p:txBody>
      </p:sp>
    </p:spTree>
    <p:extLst>
      <p:ext uri="{BB962C8B-B14F-4D97-AF65-F5344CB8AC3E}">
        <p14:creationId xmlns:p14="http://schemas.microsoft.com/office/powerpoint/2010/main" val="1570996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defRPr/>
            </a:pPr>
            <a:r>
              <a:rPr lang="en-US" dirty="0"/>
              <a:t>However, now we know there are early warning signs.</a:t>
            </a:r>
          </a:p>
          <a:p>
            <a:pPr>
              <a:buFont typeface="Arial" charset="0"/>
              <a:buNone/>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The student is relying on visual memory… interesting letter configurations, not attending to word meaning</a:t>
            </a:r>
          </a:p>
          <a:p>
            <a:pPr marL="174708" indent="-174708">
              <a:buFont typeface="Arial" charset="0"/>
              <a:buChar char="•"/>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Difficulty acquiring vocabulary and oral language needed for social interaction and conversation – may be difficult to identify because of wealth of knowledge in areas of interest. Watch for difficulty with multiple meaning words, homographs and words with connotation </a:t>
            </a:r>
          </a:p>
          <a:p>
            <a:pPr marL="174708" indent="-174708">
              <a:buFont typeface="Arial" charset="0"/>
              <a:buChar char="•"/>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Difficulty retelling, sequencing, answering questions and expanding on answers (why…how…)</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13</a:t>
            </a:fld>
            <a:endParaRPr lang="en-US"/>
          </a:p>
        </p:txBody>
      </p:sp>
    </p:spTree>
    <p:extLst>
      <p:ext uri="{BB962C8B-B14F-4D97-AF65-F5344CB8AC3E}">
        <p14:creationId xmlns:p14="http://schemas.microsoft.com/office/powerpoint/2010/main" val="369568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I was amazed to discover that the National Reading Panel in its extensive review of effective instructional methods intentionally eliminated all studies that focused on populations with special needs. </a:t>
            </a:r>
          </a:p>
          <a:p>
            <a:endParaRPr lang="en-US" altLang="en-US" dirty="0">
              <a:latin typeface="Times New Roman" pitchFamily="18" charset="0"/>
            </a:endParaRPr>
          </a:p>
          <a:p>
            <a:r>
              <a:rPr lang="en-US" altLang="en-US" dirty="0">
                <a:latin typeface="Times New Roman" pitchFamily="18" charset="0"/>
              </a:rPr>
              <a:t>Mrs. </a:t>
            </a:r>
            <a:r>
              <a:rPr lang="en-US" altLang="en-US" dirty="0" err="1">
                <a:latin typeface="Times New Roman" pitchFamily="18" charset="0"/>
              </a:rPr>
              <a:t>Iland</a:t>
            </a:r>
            <a:r>
              <a:rPr lang="en-US" altLang="en-US" dirty="0">
                <a:latin typeface="Times New Roman" pitchFamily="18" charset="0"/>
              </a:rPr>
              <a:t> states that there is almost no research that compares the effectiveness of different techniques for students with </a:t>
            </a:r>
            <a:r>
              <a:rPr lang="en-US" altLang="en-US" dirty="0" err="1">
                <a:latin typeface="Times New Roman" pitchFamily="18" charset="0"/>
              </a:rPr>
              <a:t>hyperlexia</a:t>
            </a:r>
            <a:r>
              <a:rPr lang="en-US" altLang="en-US" dirty="0">
                <a:latin typeface="Times New Roman" pitchFamily="18" charset="0"/>
              </a:rPr>
              <a:t> or ASD. </a:t>
            </a:r>
          </a:p>
          <a:p>
            <a:r>
              <a:rPr lang="en-US" altLang="en-US" dirty="0">
                <a:latin typeface="Times New Roman" pitchFamily="18" charset="0"/>
              </a:rPr>
              <a:t>What research there is, she presents in her book. </a:t>
            </a:r>
          </a:p>
          <a:p>
            <a:endParaRPr lang="en-US" altLang="en-US" dirty="0">
              <a:latin typeface="Times New Roman" pitchFamily="18" charset="0"/>
            </a:endParaRPr>
          </a:p>
          <a:p>
            <a:r>
              <a:rPr lang="en-US" altLang="en-US" dirty="0">
                <a:latin typeface="Times New Roman" pitchFamily="18" charset="0"/>
              </a:rPr>
              <a:t>Even</a:t>
            </a:r>
            <a:r>
              <a:rPr lang="en-US" altLang="en-US" baseline="0" dirty="0">
                <a:latin typeface="Times New Roman" pitchFamily="18" charset="0"/>
              </a:rPr>
              <a:t> more interesting is that the </a:t>
            </a:r>
            <a:r>
              <a:rPr lang="en-US" altLang="en-US" dirty="0">
                <a:latin typeface="Times New Roman" pitchFamily="18" charset="0"/>
              </a:rPr>
              <a:t>research included</a:t>
            </a:r>
            <a:r>
              <a:rPr lang="en-US" altLang="en-US" baseline="0" dirty="0">
                <a:latin typeface="Times New Roman" pitchFamily="18" charset="0"/>
              </a:rPr>
              <a:t> very</a:t>
            </a:r>
            <a:r>
              <a:rPr lang="en-US" altLang="en-US" dirty="0">
                <a:latin typeface="Times New Roman" pitchFamily="18" charset="0"/>
              </a:rPr>
              <a:t> few children with autism in each sample – and how many had moderate cognitive deficits.  Reading techniques were being used to enhance their development of oral language.</a:t>
            </a:r>
          </a:p>
          <a:p>
            <a:endParaRPr lang="en-US" altLang="en-US" dirty="0">
              <a:latin typeface="Times New Roman" pitchFamily="18" charset="0"/>
            </a:endParaRPr>
          </a:p>
          <a:p>
            <a:r>
              <a:rPr lang="en-US" altLang="en-US" dirty="0">
                <a:latin typeface="Times New Roman" pitchFamily="18" charset="0"/>
              </a:rPr>
              <a:t>Clearly, we need to exercise good judgment when choosing strategies for our population. </a:t>
            </a:r>
          </a:p>
          <a:p>
            <a:endParaRPr lang="en-US" altLang="en-US" dirty="0">
              <a:latin typeface="Times New Roman" pitchFamily="18" charset="0"/>
            </a:endParaRPr>
          </a:p>
          <a:p>
            <a:r>
              <a:rPr lang="en-US" altLang="en-US" dirty="0">
                <a:latin typeface="Times New Roman" pitchFamily="18" charset="0"/>
              </a:rPr>
              <a:t>I’ll give a brief overview of the strategies that have been found to be effective today.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14</a:t>
            </a:fld>
            <a:endParaRPr lang="en-US"/>
          </a:p>
        </p:txBody>
      </p:sp>
    </p:spTree>
    <p:extLst>
      <p:ext uri="{BB962C8B-B14F-4D97-AF65-F5344CB8AC3E}">
        <p14:creationId xmlns:p14="http://schemas.microsoft.com/office/powerpoint/2010/main" val="1496172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To understand why reading comprehension can be so challenging for students with ASD, we need to look closely at the reading process.  </a:t>
            </a:r>
          </a:p>
          <a:p>
            <a:endParaRPr lang="en-US" altLang="en-US" dirty="0">
              <a:latin typeface="Times New Roman" pitchFamily="18" charset="0"/>
            </a:endParaRPr>
          </a:p>
          <a:p>
            <a:r>
              <a:rPr lang="en-US" altLang="en-US" dirty="0">
                <a:latin typeface="Times New Roman" pitchFamily="18" charset="0"/>
              </a:rPr>
              <a:t>In 2001, NCLB and its Reading First initiative has been researching effective instructional methods in these 5 areas. </a:t>
            </a:r>
          </a:p>
          <a:p>
            <a:endParaRPr lang="en-US" altLang="en-US" dirty="0">
              <a:latin typeface="Times New Roman" pitchFamily="18" charset="0"/>
            </a:endParaRPr>
          </a:p>
          <a:p>
            <a:r>
              <a:rPr lang="en-US" altLang="en-US" dirty="0">
                <a:latin typeface="Times New Roman" pitchFamily="18" charset="0"/>
              </a:rPr>
              <a:t>These skills do not necessarily develop in a linear fashion. </a:t>
            </a:r>
          </a:p>
          <a:p>
            <a:endParaRPr lang="en-US" altLang="en-US" dirty="0">
              <a:latin typeface="Times New Roman" pitchFamily="18" charset="0"/>
            </a:endParaRPr>
          </a:p>
          <a:p>
            <a:r>
              <a:rPr lang="en-US" altLang="en-US" dirty="0">
                <a:latin typeface="Times New Roman" pitchFamily="18" charset="0"/>
              </a:rPr>
              <a:t>Some students learn to recognize the word – a phonics skill – and learn its meaning – a vocabulary skill - at the same time.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15</a:t>
            </a:fld>
            <a:endParaRPr lang="en-US"/>
          </a:p>
        </p:txBody>
      </p:sp>
    </p:spTree>
    <p:extLst>
      <p:ext uri="{BB962C8B-B14F-4D97-AF65-F5344CB8AC3E}">
        <p14:creationId xmlns:p14="http://schemas.microsoft.com/office/powerpoint/2010/main" val="1992959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Reading is a dynamic process. Good readers interact with the content and the author. You can see why students with autism have challenges.</a:t>
            </a:r>
          </a:p>
          <a:p>
            <a:endParaRPr lang="en-US" altLang="en-US" dirty="0">
              <a:latin typeface="Times New Roman" pitchFamily="18" charset="0"/>
            </a:endParaRPr>
          </a:p>
          <a:p>
            <a:r>
              <a:rPr lang="en-US" altLang="en-US" dirty="0">
                <a:latin typeface="Times New Roman" pitchFamily="18" charset="0"/>
              </a:rPr>
              <a:t>A student with ASD who has strong decoding skills, good memory for facts and understanding of concrete content may not be perceived as having a comprehension problem during primary years. </a:t>
            </a:r>
          </a:p>
          <a:p>
            <a:endParaRPr lang="en-US" altLang="en-US" dirty="0">
              <a:latin typeface="Times New Roman" pitchFamily="18" charset="0"/>
            </a:endParaRPr>
          </a:p>
          <a:p>
            <a:r>
              <a:rPr lang="en-US" altLang="en-US" dirty="0">
                <a:latin typeface="Times New Roman" pitchFamily="18" charset="0"/>
              </a:rPr>
              <a:t>Mrs. </a:t>
            </a:r>
            <a:r>
              <a:rPr lang="en-US" altLang="en-US" dirty="0" err="1">
                <a:latin typeface="Times New Roman" pitchFamily="18" charset="0"/>
              </a:rPr>
              <a:t>Iland’s</a:t>
            </a:r>
            <a:r>
              <a:rPr lang="en-US" altLang="en-US" dirty="0">
                <a:latin typeface="Times New Roman" pitchFamily="18" charset="0"/>
              </a:rPr>
              <a:t> experience is</a:t>
            </a:r>
            <a:r>
              <a:rPr lang="en-US" altLang="en-US" baseline="0" dirty="0">
                <a:latin typeface="Times New Roman" pitchFamily="18" charset="0"/>
              </a:rPr>
              <a:t> most likely similar to our experiences</a:t>
            </a:r>
            <a:r>
              <a:rPr lang="en-US" altLang="en-US" dirty="0">
                <a:latin typeface="Times New Roman" pitchFamily="18" charset="0"/>
              </a:rPr>
              <a:t> in that significant reading comprehension challenges with students who have good word recognition skills begin to surface around 4</a:t>
            </a:r>
            <a:r>
              <a:rPr lang="en-US" altLang="en-US" baseline="30000" dirty="0">
                <a:latin typeface="Times New Roman" pitchFamily="18" charset="0"/>
              </a:rPr>
              <a:t>th</a:t>
            </a:r>
            <a:r>
              <a:rPr lang="en-US" altLang="en-US" dirty="0">
                <a:latin typeface="Times New Roman" pitchFamily="18" charset="0"/>
              </a:rPr>
              <a:t> grade.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16</a:t>
            </a:fld>
            <a:endParaRPr lang="en-US"/>
          </a:p>
        </p:txBody>
      </p:sp>
    </p:spTree>
    <p:extLst>
      <p:ext uri="{BB962C8B-B14F-4D97-AF65-F5344CB8AC3E}">
        <p14:creationId xmlns:p14="http://schemas.microsoft.com/office/powerpoint/2010/main" val="397661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So, how do differences is the development of students with ASD impact reading?</a:t>
            </a:r>
          </a:p>
          <a:p>
            <a:r>
              <a:rPr lang="en-US" altLang="en-US" dirty="0">
                <a:latin typeface="Times New Roman" pitchFamily="18" charset="0"/>
              </a:rPr>
              <a:t>Reading is a social interaction process. </a:t>
            </a:r>
          </a:p>
          <a:p>
            <a:r>
              <a:rPr lang="en-US" altLang="en-US" dirty="0">
                <a:latin typeface="Times New Roman" pitchFamily="18" charset="0"/>
              </a:rPr>
              <a:t>Child development experts believe that play is where learning and literacy begin. </a:t>
            </a:r>
          </a:p>
          <a:p>
            <a:r>
              <a:rPr lang="en-US" altLang="en-US" dirty="0">
                <a:latin typeface="Times New Roman" pitchFamily="18" charset="0"/>
              </a:rPr>
              <a:t>To varying degrees, children with ASD do not spontaneously develop 3 basic skills.</a:t>
            </a:r>
          </a:p>
          <a:p>
            <a:endParaRPr lang="en-US" altLang="en-US" dirty="0">
              <a:latin typeface="Times New Roman" pitchFamily="18" charset="0"/>
            </a:endParaRPr>
          </a:p>
          <a:p>
            <a:r>
              <a:rPr lang="en-US" altLang="en-US" dirty="0">
                <a:latin typeface="Times New Roman" pitchFamily="18" charset="0"/>
              </a:rPr>
              <a:t>Joint attention is paying attention to a shared object – looking in the direction someone is pointing – joint attention is basic in story reading time with a parent. In school, it is essential to follow a teacher’s directions. Can anyone share with the class an example of joint attention?</a:t>
            </a:r>
          </a:p>
          <a:p>
            <a:endParaRPr lang="en-US" altLang="en-US" dirty="0">
              <a:latin typeface="Times New Roman" pitchFamily="18" charset="0"/>
            </a:endParaRPr>
          </a:p>
          <a:p>
            <a:r>
              <a:rPr lang="en-US" altLang="en-US" dirty="0">
                <a:latin typeface="Times New Roman" pitchFamily="18" charset="0"/>
              </a:rPr>
              <a:t>Shared enjoyment is enjoying an item or interest because of the </a:t>
            </a:r>
            <a:r>
              <a:rPr lang="en-US" altLang="en-US" b="1" i="1" dirty="0">
                <a:latin typeface="Times New Roman" pitchFamily="18" charset="0"/>
              </a:rPr>
              <a:t>response or reaction of the other person</a:t>
            </a:r>
            <a:r>
              <a:rPr lang="en-US" altLang="en-US" dirty="0">
                <a:latin typeface="Times New Roman" pitchFamily="18" charset="0"/>
              </a:rPr>
              <a:t> – checking for reactions. Shared enjoyment indicates the ability to understand the emotions or reactions of another person. Another foundational skill for understanding perspective when reading. Can anyone share and example of shared enjoyment? </a:t>
            </a:r>
          </a:p>
          <a:p>
            <a:endParaRPr lang="en-US" altLang="en-US" dirty="0">
              <a:latin typeface="Times New Roman" pitchFamily="18" charset="0"/>
            </a:endParaRPr>
          </a:p>
          <a:p>
            <a:r>
              <a:rPr lang="en-US" altLang="en-US" dirty="0">
                <a:latin typeface="Times New Roman" pitchFamily="18" charset="0"/>
              </a:rPr>
              <a:t>Imitative play involves “mirroring” others. Watching, copying actions and words of others in the environment. </a:t>
            </a:r>
            <a:r>
              <a:rPr lang="en-US" altLang="en-US" b="1" i="1" dirty="0">
                <a:latin typeface="Times New Roman" pitchFamily="18" charset="0"/>
              </a:rPr>
              <a:t>Children practice real-life social situations,</a:t>
            </a:r>
            <a:r>
              <a:rPr lang="en-US" altLang="en-US" dirty="0">
                <a:latin typeface="Times New Roman" pitchFamily="18" charset="0"/>
              </a:rPr>
              <a:t> again a foundational skill for understanding social interactions in real life and in text. The student may not practice words and actions in real-life social situations and, as a result, have difficulty understanding them in stories. The student may also have difficulty creating visual images when reading because content is unfamiliar or fantasy. Re Can anyone share an example of imitative play?</a:t>
            </a:r>
          </a:p>
          <a:p>
            <a:endParaRPr lang="en-US" altLang="en-US" dirty="0">
              <a:latin typeface="Times New Roman" pitchFamily="18" charset="0"/>
            </a:endParaRPr>
          </a:p>
          <a:p>
            <a:r>
              <a:rPr lang="en-US" altLang="en-US" dirty="0">
                <a:latin typeface="Times New Roman" pitchFamily="18" charset="0"/>
              </a:rPr>
              <a:t>Less interaction with others also impacts vocabulary development as vocabulary and word meaning are built through oral language experiences.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17</a:t>
            </a:fld>
            <a:endParaRPr lang="en-US"/>
          </a:p>
        </p:txBody>
      </p:sp>
    </p:spTree>
    <p:extLst>
      <p:ext uri="{BB962C8B-B14F-4D97-AF65-F5344CB8AC3E}">
        <p14:creationId xmlns:p14="http://schemas.microsoft.com/office/powerpoint/2010/main" val="800089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18</a:t>
            </a:fld>
            <a:endParaRPr lang="en-US"/>
          </a:p>
        </p:txBody>
      </p:sp>
    </p:spTree>
    <p:extLst>
      <p:ext uri="{BB962C8B-B14F-4D97-AF65-F5344CB8AC3E}">
        <p14:creationId xmlns:p14="http://schemas.microsoft.com/office/powerpoint/2010/main" val="1187333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The social challenges of students with autism impact reading vocabulary in a variety of ways. Globally it affects the students ability to spontaneously</a:t>
            </a:r>
            <a:r>
              <a:rPr lang="en-US" altLang="en-US" baseline="0" dirty="0">
                <a:latin typeface="Times New Roman" pitchFamily="18" charset="0"/>
              </a:rPr>
              <a:t> learn these things through their environment.</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20</a:t>
            </a:fld>
            <a:endParaRPr lang="en-US"/>
          </a:p>
        </p:txBody>
      </p:sp>
    </p:spTree>
    <p:extLst>
      <p:ext uri="{BB962C8B-B14F-4D97-AF65-F5344CB8AC3E}">
        <p14:creationId xmlns:p14="http://schemas.microsoft.com/office/powerpoint/2010/main" val="3153349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Most people have a “shallow but wide” fund of information. A general interest in most subjects and ability to converse briefly on a wide range of topics in areas like science, literature and history or geography.</a:t>
            </a:r>
          </a:p>
          <a:p>
            <a:endParaRPr lang="en-US" altLang="en-US" dirty="0">
              <a:latin typeface="Times New Roman" pitchFamily="18" charset="0"/>
            </a:endParaRPr>
          </a:p>
          <a:p>
            <a:r>
              <a:rPr lang="en-US" altLang="en-US" dirty="0">
                <a:latin typeface="Times New Roman" pitchFamily="18" charset="0"/>
              </a:rPr>
              <a:t>Due to their restricted and repetitive interests, students with ASD have a “narrow and deep” fund of information. This impacts conversation, vocabulary, word knowledge and world knowledge.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21</a:t>
            </a:fld>
            <a:endParaRPr lang="en-US"/>
          </a:p>
        </p:txBody>
      </p:sp>
    </p:spTree>
    <p:extLst>
      <p:ext uri="{BB962C8B-B14F-4D97-AF65-F5344CB8AC3E}">
        <p14:creationId xmlns:p14="http://schemas.microsoft.com/office/powerpoint/2010/main" val="247002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Declarative knowledge is knowing “that” – “that” the capital of Indiana is Indianapolis. If the range of interests is restricted, a student may know everything conceivable about dinosaurs or trains but have no declarative knowledge about areas that have just not been interesting…. Music, literature, travel… and factual information or background knowledge in those areas is needed to understand the vocabulary and meaning of what is read.</a:t>
            </a:r>
          </a:p>
          <a:p>
            <a:endParaRPr lang="en-US" altLang="en-US" dirty="0">
              <a:latin typeface="Times New Roman" pitchFamily="18" charset="0"/>
            </a:endParaRPr>
          </a:p>
          <a:p>
            <a:r>
              <a:rPr lang="en-US" altLang="en-US" dirty="0">
                <a:latin typeface="Times New Roman" pitchFamily="18" charset="0"/>
              </a:rPr>
              <a:t>This information is based on prior experiences and activated while reading. Without that knowledge, the student with ASD has nothing to draw on to understand material outside the area of interest.</a:t>
            </a:r>
          </a:p>
          <a:p>
            <a:endParaRPr lang="en-US" altLang="en-US" dirty="0">
              <a:latin typeface="Times New Roman" pitchFamily="18" charset="0"/>
            </a:endParaRPr>
          </a:p>
          <a:p>
            <a:r>
              <a:rPr lang="en-US" altLang="en-US" dirty="0">
                <a:latin typeface="Times New Roman" pitchFamily="18" charset="0"/>
              </a:rPr>
              <a:t>Vocabulary development is also impacted as the student is has an extensive, sophisticated vocabulary in areas of interest, but does not talk with others on other topics, does not participate in social activities in areas outside those of interest and does not follow the interests or conversations of others.</a:t>
            </a:r>
          </a:p>
          <a:p>
            <a:endParaRPr lang="en-US" altLang="en-US" dirty="0">
              <a:latin typeface="Times New Roman" pitchFamily="18" charset="0"/>
            </a:endParaRPr>
          </a:p>
          <a:p>
            <a:r>
              <a:rPr lang="en-US" altLang="en-US" dirty="0">
                <a:latin typeface="Times New Roman" pitchFamily="18" charset="0"/>
              </a:rPr>
              <a:t>Rigid behavior results in literal interpretation of language, difficulty generalizing a concept to a new situation and difficulty understanding words with multiple meanings.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25</a:t>
            </a:fld>
            <a:endParaRPr lang="en-US"/>
          </a:p>
        </p:txBody>
      </p:sp>
    </p:spTree>
    <p:extLst>
      <p:ext uri="{BB962C8B-B14F-4D97-AF65-F5344CB8AC3E}">
        <p14:creationId xmlns:p14="http://schemas.microsoft.com/office/powerpoint/2010/main" val="1283540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Notice there is no mention of IQ or intellectual ability.  </a:t>
            </a:r>
          </a:p>
          <a:p>
            <a:endParaRPr lang="en-US" altLang="en-US" dirty="0">
              <a:latin typeface="Times New Roman" pitchFamily="18" charset="0"/>
            </a:endParaRPr>
          </a:p>
          <a:p>
            <a:r>
              <a:rPr lang="en-US" altLang="en-US" dirty="0">
                <a:latin typeface="Times New Roman" pitchFamily="18" charset="0"/>
              </a:rPr>
              <a:t>The population we will be discussing today does not have significant cognitive delays.  Some have areas of strength and challenge, others are gifted intellectually and/or academically – but they still meet the criteria for ASD due to challenges in these areas.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a:t>
            </a:fld>
            <a:endParaRPr lang="en-US" dirty="0"/>
          </a:p>
        </p:txBody>
      </p:sp>
    </p:spTree>
    <p:extLst>
      <p:ext uri="{BB962C8B-B14F-4D97-AF65-F5344CB8AC3E}">
        <p14:creationId xmlns:p14="http://schemas.microsoft.com/office/powerpoint/2010/main" val="1012845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Communication and language issues in students with ASD may involve a range of skills. As we discussed earlier, the language deficit is related to the lack of social interaction or play and the restricted range of interests. The language deficit impacts reading, though, because reading is a language-based skill.</a:t>
            </a:r>
          </a:p>
          <a:p>
            <a:endParaRPr lang="en-US" altLang="en-US" dirty="0">
              <a:latin typeface="Times New Roman" pitchFamily="18" charset="0"/>
            </a:endParaRPr>
          </a:p>
          <a:p>
            <a:r>
              <a:rPr lang="en-US" altLang="en-US" dirty="0">
                <a:latin typeface="Times New Roman" pitchFamily="18" charset="0"/>
              </a:rPr>
              <a:t>Comprehension needs to occur at the word, sentence and text level. </a:t>
            </a:r>
          </a:p>
          <a:p>
            <a:endParaRPr lang="en-US" altLang="en-US" dirty="0">
              <a:latin typeface="Times New Roman" pitchFamily="18" charset="0"/>
            </a:endParaRPr>
          </a:p>
          <a:p>
            <a:r>
              <a:rPr lang="en-US" altLang="en-US" dirty="0">
                <a:latin typeface="Times New Roman" pitchFamily="18" charset="0"/>
              </a:rPr>
              <a:t>Literal interpretation of language, difficulty with multiple meaning words and lack of familiarity with idioms impact readers with ASD at all levels.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26</a:t>
            </a:fld>
            <a:endParaRPr lang="en-US"/>
          </a:p>
        </p:txBody>
      </p:sp>
    </p:spTree>
    <p:extLst>
      <p:ext uri="{BB962C8B-B14F-4D97-AF65-F5344CB8AC3E}">
        <p14:creationId xmlns:p14="http://schemas.microsoft.com/office/powerpoint/2010/main" val="17999734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Context: necessary to learn the meaning of unfamiliar words. Especially an issue with homographs – words that are spelled the same way but pronounced differently and have different meanings. Emily </a:t>
            </a:r>
            <a:r>
              <a:rPr lang="en-US" altLang="en-US" dirty="0" err="1">
                <a:latin typeface="Times New Roman" pitchFamily="18" charset="0"/>
              </a:rPr>
              <a:t>Iland</a:t>
            </a:r>
            <a:r>
              <a:rPr lang="en-US" altLang="en-US" dirty="0">
                <a:latin typeface="Times New Roman" pitchFamily="18" charset="0"/>
              </a:rPr>
              <a:t> cites a study (Wahlberg, 2001) that demonstrated that students with ASD do not self-monitor and self-correct when the wrong pronunciation is selected. </a:t>
            </a:r>
            <a:r>
              <a:rPr lang="en-US" altLang="en-US" b="1" i="1" dirty="0">
                <a:latin typeface="Times New Roman" pitchFamily="18" charset="0"/>
              </a:rPr>
              <a:t>We will be addressing this as we teach homographs. </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A key signal that a student is word calling is that they mispronounce a word and continue reading without monitoring their comprehension. As a result, even though they have been exposed to the word, it is not added to their vocabulary or remembered. </a:t>
            </a:r>
          </a:p>
          <a:p>
            <a:endParaRPr lang="en-US" altLang="en-US" dirty="0">
              <a:latin typeface="Times New Roman" pitchFamily="18" charset="0"/>
            </a:endParaRPr>
          </a:p>
          <a:p>
            <a:r>
              <a:rPr lang="en-US" altLang="en-US" dirty="0">
                <a:latin typeface="Times New Roman" pitchFamily="18" charset="0"/>
              </a:rPr>
              <a:t>Pronouns:  understanding to whom the pronouns refer – anaphoric cuing – a significant issue for students with ASD that we will discuss in greater detail later.</a:t>
            </a:r>
          </a:p>
          <a:p>
            <a:endParaRPr lang="en-US" altLang="en-US" dirty="0">
              <a:latin typeface="Times New Roman" pitchFamily="18" charset="0"/>
            </a:endParaRPr>
          </a:p>
          <a:p>
            <a:r>
              <a:rPr lang="en-US" altLang="en-US" dirty="0">
                <a:latin typeface="Times New Roman" pitchFamily="18" charset="0"/>
              </a:rPr>
              <a:t>Questioning: As we mentioned earlier, good readers question before, during and after reading. Students with ASD have difficulty generating questions, asking themselves if they understand what they are reading. They especially have difficulty generating “why” and “how” questions.</a:t>
            </a:r>
          </a:p>
          <a:p>
            <a:endParaRPr lang="en-US" altLang="en-US" dirty="0">
              <a:latin typeface="Times New Roman" pitchFamily="18" charset="0"/>
            </a:endParaRPr>
          </a:p>
          <a:p>
            <a:r>
              <a:rPr lang="en-US" altLang="en-US" dirty="0">
                <a:latin typeface="Times New Roman" pitchFamily="18" charset="0"/>
              </a:rPr>
              <a:t>Auditory comprehension of language: Research cited by </a:t>
            </a:r>
            <a:r>
              <a:rPr lang="en-US" altLang="en-US" dirty="0" err="1">
                <a:latin typeface="Times New Roman" pitchFamily="18" charset="0"/>
              </a:rPr>
              <a:t>Iland</a:t>
            </a:r>
            <a:r>
              <a:rPr lang="en-US" altLang="en-US" dirty="0">
                <a:latin typeface="Times New Roman" pitchFamily="18" charset="0"/>
              </a:rPr>
              <a:t> from The Children’s Hospital of Philadelphia (2010) found that </a:t>
            </a:r>
            <a:r>
              <a:rPr lang="en-US" altLang="en-US" b="1" i="1" dirty="0">
                <a:latin typeface="Times New Roman" pitchFamily="18" charset="0"/>
              </a:rPr>
              <a:t>children with ASD had a response delay of 11 milliseconds in processing sounds heard in words.</a:t>
            </a:r>
            <a:r>
              <a:rPr lang="en-US" altLang="en-US" dirty="0">
                <a:latin typeface="Times New Roman" pitchFamily="18" charset="0"/>
              </a:rPr>
              <a:t> Seems brief, but it means that the student with ASD is processing the first syllable of a word while a </a:t>
            </a:r>
            <a:r>
              <a:rPr lang="en-US" altLang="en-US" dirty="0" err="1">
                <a:latin typeface="Times New Roman" pitchFamily="18" charset="0"/>
              </a:rPr>
              <a:t>neurotypical</a:t>
            </a:r>
            <a:r>
              <a:rPr lang="en-US" altLang="en-US" dirty="0">
                <a:latin typeface="Times New Roman" pitchFamily="18" charset="0"/>
              </a:rPr>
              <a:t> student has heard the entire word.</a:t>
            </a:r>
          </a:p>
          <a:p>
            <a:r>
              <a:rPr lang="en-US" altLang="en-US" b="1" i="1" dirty="0">
                <a:latin typeface="Times New Roman" pitchFamily="18" charset="0"/>
              </a:rPr>
              <a:t>In </a:t>
            </a:r>
            <a:r>
              <a:rPr lang="en-US" altLang="en-US" b="1" i="1" dirty="0" err="1">
                <a:latin typeface="Times New Roman" pitchFamily="18" charset="0"/>
              </a:rPr>
              <a:t>neurotypical</a:t>
            </a:r>
            <a:r>
              <a:rPr lang="en-US" altLang="en-US" b="1" i="1" dirty="0">
                <a:latin typeface="Times New Roman" pitchFamily="18" charset="0"/>
              </a:rPr>
              <a:t> children, exposure to language helps children grow their vocabulary and word meaning but, for children with ASD, exposure alone is not enough when auditory processing delays interfere with their ability to benefit from the exposure.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27</a:t>
            </a:fld>
            <a:endParaRPr lang="en-US"/>
          </a:p>
        </p:txBody>
      </p:sp>
    </p:spTree>
    <p:extLst>
      <p:ext uri="{BB962C8B-B14F-4D97-AF65-F5344CB8AC3E}">
        <p14:creationId xmlns:p14="http://schemas.microsoft.com/office/powerpoint/2010/main" val="2969120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couple</a:t>
            </a:r>
            <a:r>
              <a:rPr lang="en-US" baseline="0" dirty="0"/>
              <a:t> minutes to complete the “what’s your learning style” Something you can use to identify your own student’s learning styles.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28</a:t>
            </a:fld>
            <a:endParaRPr lang="en-US"/>
          </a:p>
        </p:txBody>
      </p:sp>
    </p:spTree>
    <p:extLst>
      <p:ext uri="{BB962C8B-B14F-4D97-AF65-F5344CB8AC3E}">
        <p14:creationId xmlns:p14="http://schemas.microsoft.com/office/powerpoint/2010/main" val="3166607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buFontTx/>
              <a:buNone/>
            </a:pPr>
            <a:r>
              <a:rPr lang="en-US" altLang="en-US" b="1" dirty="0">
                <a:latin typeface="Times New Roman" pitchFamily="18" charset="0"/>
              </a:rPr>
              <a:t>Avoid strategies that are NOT a good fit to ASD</a:t>
            </a:r>
            <a:endParaRPr lang="en-US" altLang="en-US" u="sng" dirty="0">
              <a:latin typeface="Times New Roman" pitchFamily="18" charset="0"/>
            </a:endParaRPr>
          </a:p>
          <a:p>
            <a:pPr eaLnBrk="1" hangingPunct="1">
              <a:lnSpc>
                <a:spcPct val="90000"/>
              </a:lnSpc>
              <a:buFontTx/>
              <a:buNone/>
            </a:pPr>
            <a:r>
              <a:rPr lang="en-US" altLang="en-US" u="sng" dirty="0">
                <a:latin typeface="Times New Roman" pitchFamily="18" charset="0"/>
              </a:rPr>
              <a:t>Not recommended</a:t>
            </a:r>
            <a:r>
              <a:rPr lang="en-US" altLang="en-US" dirty="0">
                <a:latin typeface="Times New Roman" pitchFamily="18" charset="0"/>
              </a:rPr>
              <a:t>:</a:t>
            </a:r>
          </a:p>
          <a:p>
            <a:pPr eaLnBrk="1" hangingPunct="1">
              <a:lnSpc>
                <a:spcPct val="90000"/>
              </a:lnSpc>
            </a:pPr>
            <a:r>
              <a:rPr lang="en-US" altLang="en-US" dirty="0">
                <a:latin typeface="Times New Roman" pitchFamily="18" charset="0"/>
              </a:rPr>
              <a:t>Dictionary definitions	Why? </a:t>
            </a:r>
          </a:p>
          <a:p>
            <a:pPr eaLnBrk="1" hangingPunct="1">
              <a:lnSpc>
                <a:spcPct val="90000"/>
              </a:lnSpc>
            </a:pPr>
            <a:r>
              <a:rPr lang="en-US" altLang="en-US" dirty="0">
                <a:latin typeface="Times New Roman" pitchFamily="18" charset="0"/>
              </a:rPr>
              <a:t>Having students read text and answer questions (not an instructional method)	Why?</a:t>
            </a:r>
          </a:p>
          <a:p>
            <a:pPr eaLnBrk="1" hangingPunct="1">
              <a:lnSpc>
                <a:spcPct val="90000"/>
              </a:lnSpc>
              <a:buFontTx/>
              <a:buNone/>
            </a:pPr>
            <a:endParaRPr lang="en-US" altLang="en-US" dirty="0">
              <a:latin typeface="Times New Roman" pitchFamily="18" charset="0"/>
            </a:endParaRPr>
          </a:p>
          <a:p>
            <a:pPr eaLnBrk="1" hangingPunct="1">
              <a:lnSpc>
                <a:spcPct val="90000"/>
              </a:lnSpc>
              <a:buFontTx/>
              <a:buNone/>
            </a:pPr>
            <a:r>
              <a:rPr lang="en-US" altLang="en-US" dirty="0">
                <a:latin typeface="Times New Roman" pitchFamily="18" charset="0"/>
              </a:rPr>
              <a:t>May </a:t>
            </a:r>
            <a:r>
              <a:rPr lang="en-US" altLang="en-US" u="sng" dirty="0">
                <a:latin typeface="Times New Roman" pitchFamily="18" charset="0"/>
              </a:rPr>
              <a:t>not</a:t>
            </a:r>
            <a:r>
              <a:rPr lang="en-US" altLang="en-US" dirty="0">
                <a:latin typeface="Times New Roman" pitchFamily="18" charset="0"/>
              </a:rPr>
              <a:t> work (O’Connor and Klein, 2004) </a:t>
            </a:r>
          </a:p>
          <a:p>
            <a:pPr eaLnBrk="1" hangingPunct="1">
              <a:lnSpc>
                <a:spcPct val="90000"/>
              </a:lnSpc>
            </a:pPr>
            <a:r>
              <a:rPr lang="en-US" altLang="en-US" dirty="0">
                <a:latin typeface="Times New Roman" pitchFamily="18" charset="0"/>
              </a:rPr>
              <a:t>Activation of prior knowledge 	Why?</a:t>
            </a:r>
          </a:p>
          <a:p>
            <a:pPr eaLnBrk="1" hangingPunct="1">
              <a:lnSpc>
                <a:spcPct val="90000"/>
              </a:lnSpc>
            </a:pPr>
            <a:r>
              <a:rPr lang="en-US" altLang="en-US" dirty="0">
                <a:latin typeface="Times New Roman" pitchFamily="18" charset="0"/>
              </a:rPr>
              <a:t>Cloze task		Why?</a:t>
            </a:r>
          </a:p>
          <a:p>
            <a:endParaRPr lang="en-US" altLang="en-US" dirty="0">
              <a:latin typeface="Times New Roman" pitchFamily="18" charset="0"/>
            </a:endParaRPr>
          </a:p>
          <a:p>
            <a:r>
              <a:rPr lang="en-US" altLang="en-US" dirty="0">
                <a:latin typeface="Times New Roman" pitchFamily="18" charset="0"/>
              </a:rPr>
              <a:t>In her book, </a:t>
            </a:r>
            <a:r>
              <a:rPr lang="en-US" altLang="en-US" dirty="0" err="1">
                <a:latin typeface="Times New Roman" pitchFamily="18" charset="0"/>
              </a:rPr>
              <a:t>Iland</a:t>
            </a:r>
            <a:r>
              <a:rPr lang="en-US" altLang="en-US" dirty="0">
                <a:latin typeface="Times New Roman" pitchFamily="18" charset="0"/>
              </a:rPr>
              <a:t> cites 5 important studies that included students with ASD who decode well. The studies concluded that these 6 techniques improved comprehension. The research did not explicitly state </a:t>
            </a:r>
            <a:r>
              <a:rPr lang="en-US" altLang="en-US" i="1" dirty="0">
                <a:latin typeface="Times New Roman" pitchFamily="18" charset="0"/>
              </a:rPr>
              <a:t>how </a:t>
            </a:r>
            <a:r>
              <a:rPr lang="en-US" altLang="en-US" dirty="0">
                <a:latin typeface="Times New Roman" pitchFamily="18" charset="0"/>
              </a:rPr>
              <a:t>these skills should be taught, though. </a:t>
            </a:r>
          </a:p>
          <a:p>
            <a:endParaRPr lang="en-US" altLang="en-US" dirty="0">
              <a:latin typeface="Times New Roman" pitchFamily="18" charset="0"/>
            </a:endParaRPr>
          </a:p>
          <a:p>
            <a:r>
              <a:rPr lang="en-US" altLang="en-US" dirty="0">
                <a:latin typeface="Times New Roman" pitchFamily="18" charset="0"/>
              </a:rPr>
              <a:t>To facilitate the application of these practices, initially</a:t>
            </a:r>
            <a:r>
              <a:rPr lang="en-US" altLang="en-US" baseline="0" dirty="0">
                <a:latin typeface="Times New Roman" pitchFamily="18" charset="0"/>
              </a:rPr>
              <a:t> choose an easy text/book at an easy reading level </a:t>
            </a:r>
            <a:endParaRPr lang="en-US" altLang="en-US" dirty="0">
              <a:latin typeface="Times New Roman" pitchFamily="18" charset="0"/>
            </a:endParaRPr>
          </a:p>
          <a:p>
            <a:r>
              <a:rPr lang="en-US" altLang="en-US" dirty="0">
                <a:latin typeface="Times New Roman" pitchFamily="18" charset="0"/>
              </a:rPr>
              <a:t>So, I did the first thing they teach us – when introducing a new skill, use text that is at an easy reading level and in an area of interest.</a:t>
            </a:r>
          </a:p>
          <a:p>
            <a:endParaRPr lang="en-US" altLang="en-US" dirty="0">
              <a:latin typeface="Times New Roman" pitchFamily="18" charset="0"/>
            </a:endParaRPr>
          </a:p>
          <a:p>
            <a:r>
              <a:rPr lang="en-US" altLang="en-US" dirty="0">
                <a:latin typeface="Times New Roman" pitchFamily="18" charset="0"/>
              </a:rPr>
              <a:t>Today</a:t>
            </a:r>
            <a:r>
              <a:rPr lang="en-US" altLang="en-US" baseline="0" dirty="0">
                <a:latin typeface="Times New Roman" pitchFamily="18" charset="0"/>
              </a:rPr>
              <a:t> we are going to look at using </a:t>
            </a:r>
            <a:r>
              <a:rPr lang="en-US" altLang="en-US" dirty="0">
                <a:latin typeface="Times New Roman" pitchFamily="18" charset="0"/>
              </a:rPr>
              <a:t>Charlotte’s Web to practice these strategies.</a:t>
            </a:r>
          </a:p>
          <a:p>
            <a:endParaRPr lang="en-US" altLang="en-US" dirty="0">
              <a:latin typeface="Times New Roman" pitchFamily="18" charset="0"/>
            </a:endParaRPr>
          </a:p>
          <a:p>
            <a:r>
              <a:rPr lang="en-US" altLang="en-US" dirty="0">
                <a:latin typeface="Times New Roman" pitchFamily="18" charset="0"/>
              </a:rPr>
              <a:t>I’m going to show you the techniques and then we’ll apply them to the beginning of a literature lesson on Charlotte’s Web.</a:t>
            </a:r>
          </a:p>
          <a:p>
            <a:pPr>
              <a:defRPr/>
            </a:pPr>
            <a:endParaRPr lang="en-US" dirty="0"/>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29</a:t>
            </a:fld>
            <a:endParaRPr lang="en-US"/>
          </a:p>
        </p:txBody>
      </p:sp>
    </p:spTree>
    <p:extLst>
      <p:ext uri="{BB962C8B-B14F-4D97-AF65-F5344CB8AC3E}">
        <p14:creationId xmlns:p14="http://schemas.microsoft.com/office/powerpoint/2010/main" val="746653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Students with ASD have difficulty activating prior knowledge, a first step in preparing to read a passage. </a:t>
            </a:r>
            <a:r>
              <a:rPr lang="en-US" altLang="en-US" b="1" i="1" dirty="0">
                <a:latin typeface="Times New Roman" pitchFamily="18" charset="0"/>
              </a:rPr>
              <a:t>One study found that activated prior knowledge was “bizarre or incorrect” rather than relevant. Readers with ASD needed multiple cues to make relevant connections and take advantage of background knowledge. (Wahlberg 2001).</a:t>
            </a:r>
          </a:p>
          <a:p>
            <a:endParaRPr lang="en-US" altLang="en-US" i="1" dirty="0">
              <a:latin typeface="Times New Roman" pitchFamily="18" charset="0"/>
            </a:endParaRPr>
          </a:p>
          <a:p>
            <a:r>
              <a:rPr lang="en-US" altLang="en-US" i="1" dirty="0">
                <a:latin typeface="Times New Roman" pitchFamily="18" charset="0"/>
              </a:rPr>
              <a:t>KWL (know-want-learned) charts may not be as effective due to difficulty knowing what prior knowledge to access or to lack of prior knowledge due to lack of personal experience.</a:t>
            </a:r>
          </a:p>
          <a:p>
            <a:endParaRPr lang="en-US" altLang="en-US" dirty="0">
              <a:latin typeface="Times New Roman" pitchFamily="18" charset="0"/>
            </a:endParaRPr>
          </a:p>
          <a:p>
            <a:r>
              <a:rPr lang="en-US" altLang="en-US" dirty="0">
                <a:latin typeface="Times New Roman" pitchFamily="18" charset="0"/>
              </a:rPr>
              <a:t>When a title is attached that tells what the paragraph will be about, the passage is </a:t>
            </a:r>
            <a:r>
              <a:rPr lang="en-US" altLang="en-US" i="1" dirty="0">
                <a:latin typeface="Times New Roman" pitchFamily="18" charset="0"/>
              </a:rPr>
              <a:t>disambiguated </a:t>
            </a:r>
            <a:r>
              <a:rPr lang="en-US" altLang="en-US" dirty="0">
                <a:latin typeface="Times New Roman" pitchFamily="18" charset="0"/>
              </a:rPr>
              <a:t> or clarified.</a:t>
            </a:r>
          </a:p>
          <a:p>
            <a:endParaRPr lang="en-US" altLang="en-US" dirty="0">
              <a:latin typeface="Times New Roman" pitchFamily="18" charset="0"/>
            </a:endParaRPr>
          </a:p>
          <a:p>
            <a:r>
              <a:rPr lang="en-US" altLang="en-US" dirty="0">
                <a:latin typeface="Times New Roman" pitchFamily="18" charset="0"/>
              </a:rPr>
              <a:t>If a title is ambiguous, make it clear.</a:t>
            </a:r>
          </a:p>
          <a:p>
            <a:endParaRPr lang="en-US" altLang="en-US" dirty="0">
              <a:latin typeface="Times New Roman" pitchFamily="18" charset="0"/>
            </a:endParaRPr>
          </a:p>
          <a:p>
            <a:r>
              <a:rPr lang="en-US" altLang="en-US" dirty="0">
                <a:latin typeface="Times New Roman" pitchFamily="18" charset="0"/>
              </a:rPr>
              <a:t>Research has shown that informative titles improve comprehension.</a:t>
            </a:r>
          </a:p>
          <a:p>
            <a:endParaRPr lang="en-US" altLang="en-US" dirty="0">
              <a:latin typeface="Times New Roman" pitchFamily="18" charset="0"/>
            </a:endParaRPr>
          </a:p>
          <a:p>
            <a:r>
              <a:rPr lang="en-US" altLang="en-US" dirty="0">
                <a:latin typeface="Times New Roman" pitchFamily="18" charset="0"/>
              </a:rPr>
              <a:t>The nice thing about children’s books is that most of them have titles for chapters. Mark Twain did not title his chapters.</a:t>
            </a:r>
          </a:p>
          <a:p>
            <a:endParaRPr lang="en-US" altLang="en-US" dirty="0">
              <a:latin typeface="Times New Roman" pitchFamily="18" charset="0"/>
            </a:endParaRPr>
          </a:p>
          <a:p>
            <a:r>
              <a:rPr lang="en-US" altLang="en-US" dirty="0">
                <a:latin typeface="Times New Roman" pitchFamily="18" charset="0"/>
              </a:rPr>
              <a:t>I’m going to be combining this strategy with the next as they both recommend preparing primer passages.</a:t>
            </a:r>
          </a:p>
          <a:p>
            <a:endParaRPr lang="en-US" altLang="en-US" dirty="0">
              <a:latin typeface="Times New Roman" pitchFamily="18" charset="0"/>
            </a:endParaRPr>
          </a:p>
          <a:p>
            <a:r>
              <a:rPr lang="en-US" altLang="en-US" dirty="0">
                <a:latin typeface="Times New Roman" pitchFamily="18" charset="0"/>
              </a:rPr>
              <a:t>Charlotte’s Web – discuss title of book and title of chapter 1.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30</a:t>
            </a:fld>
            <a:endParaRPr lang="en-US"/>
          </a:p>
        </p:txBody>
      </p:sp>
    </p:spTree>
    <p:extLst>
      <p:ext uri="{BB962C8B-B14F-4D97-AF65-F5344CB8AC3E}">
        <p14:creationId xmlns:p14="http://schemas.microsoft.com/office/powerpoint/2010/main" val="2154770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Pre-teaching can be done through teaching specific facts that will be key to understanding the passage. While reading, understanding the main ideas is reinforced. Our students with ASD need to understand what is relevant and what ideas are less important. </a:t>
            </a:r>
          </a:p>
          <a:p>
            <a:endParaRPr lang="en-US" altLang="en-US" dirty="0">
              <a:latin typeface="Times New Roman" pitchFamily="18" charset="0"/>
            </a:endParaRPr>
          </a:p>
          <a:p>
            <a:r>
              <a:rPr lang="en-US" altLang="en-US" dirty="0">
                <a:latin typeface="Times New Roman" pitchFamily="18" charset="0"/>
              </a:rPr>
              <a:t>For some students with ASD, listings of relevant facts are especially helpful.</a:t>
            </a:r>
          </a:p>
          <a:p>
            <a:endParaRPr lang="en-US" altLang="en-US" dirty="0">
              <a:latin typeface="Times New Roman" pitchFamily="18" charset="0"/>
            </a:endParaRPr>
          </a:p>
          <a:p>
            <a:r>
              <a:rPr lang="en-US" altLang="en-US" dirty="0">
                <a:latin typeface="Times New Roman" pitchFamily="18" charset="0"/>
              </a:rPr>
              <a:t>Let’s read chapter 1 and decide what you would want to pre-teach. </a:t>
            </a:r>
          </a:p>
          <a:p>
            <a:endParaRPr lang="en-US" altLang="en-US" dirty="0">
              <a:latin typeface="Times New Roman" pitchFamily="18" charset="0"/>
            </a:endParaRPr>
          </a:p>
          <a:p>
            <a:r>
              <a:rPr lang="en-US" altLang="en-US" dirty="0">
                <a:latin typeface="Times New Roman" pitchFamily="18" charset="0"/>
              </a:rPr>
              <a:t>Now: Make</a:t>
            </a:r>
            <a:r>
              <a:rPr lang="en-US" altLang="en-US" baseline="0" dirty="0">
                <a:latin typeface="Times New Roman" pitchFamily="18" charset="0"/>
              </a:rPr>
              <a:t> a list of what you would to pre-teach based on Chapter 1</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31</a:t>
            </a:fld>
            <a:endParaRPr lang="en-US"/>
          </a:p>
        </p:txBody>
      </p:sp>
    </p:spTree>
    <p:extLst>
      <p:ext uri="{BB962C8B-B14F-4D97-AF65-F5344CB8AC3E}">
        <p14:creationId xmlns:p14="http://schemas.microsoft.com/office/powerpoint/2010/main" val="3021046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Primer passages are another technique. This is a basic, facts-only passage that creates a concrete understanding of the main elements of the story. It does not use the numbers and list format. </a:t>
            </a:r>
          </a:p>
          <a:p>
            <a:endParaRPr lang="en-US" altLang="en-US" dirty="0">
              <a:latin typeface="Times New Roman" pitchFamily="18" charset="0"/>
            </a:endParaRPr>
          </a:p>
          <a:p>
            <a:r>
              <a:rPr lang="en-US" altLang="en-US" dirty="0">
                <a:latin typeface="Times New Roman" pitchFamily="18" charset="0"/>
              </a:rPr>
              <a:t>Primer passages in research have generally been about 275 words – succinct and relevant.  </a:t>
            </a:r>
          </a:p>
          <a:p>
            <a:endParaRPr lang="en-US" altLang="en-US" dirty="0">
              <a:latin typeface="Times New Roman" pitchFamily="18" charset="0"/>
            </a:endParaRPr>
          </a:p>
          <a:p>
            <a:r>
              <a:rPr lang="en-US" altLang="en-US" dirty="0">
                <a:latin typeface="Times New Roman" pitchFamily="18" charset="0"/>
              </a:rPr>
              <a:t>What key information do you want in your primer passage?</a:t>
            </a:r>
          </a:p>
          <a:p>
            <a:endParaRPr lang="en-US" altLang="en-US" dirty="0">
              <a:latin typeface="Times New Roman" pitchFamily="18" charset="0"/>
            </a:endParaRPr>
          </a:p>
          <a:p>
            <a:pPr eaLnBrk="1" hangingPunct="1"/>
            <a:r>
              <a:rPr lang="en-US" altLang="en-US" dirty="0">
                <a:latin typeface="Times New Roman" pitchFamily="18" charset="0"/>
              </a:rPr>
              <a:t>Primer passages- just the facts</a:t>
            </a:r>
          </a:p>
          <a:p>
            <a:pPr eaLnBrk="1" hangingPunct="1"/>
            <a:r>
              <a:rPr lang="en-US" altLang="en-US" dirty="0">
                <a:latin typeface="Times New Roman" pitchFamily="18" charset="0"/>
              </a:rPr>
              <a:t>Tip: ELL materials often contain primer passages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32</a:t>
            </a:fld>
            <a:endParaRPr lang="en-US"/>
          </a:p>
        </p:txBody>
      </p:sp>
    </p:spTree>
    <p:extLst>
      <p:ext uri="{BB962C8B-B14F-4D97-AF65-F5344CB8AC3E}">
        <p14:creationId xmlns:p14="http://schemas.microsoft.com/office/powerpoint/2010/main" val="1314268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A primer passage contains all the main ideas of the passage to be read. Incorporate key vocabulary words in the passage as well.</a:t>
            </a:r>
          </a:p>
          <a:p>
            <a:endParaRPr lang="en-US" altLang="en-US" dirty="0">
              <a:latin typeface="Times New Roman" pitchFamily="18" charset="0"/>
            </a:endParaRPr>
          </a:p>
          <a:p>
            <a:r>
              <a:rPr lang="en-US" altLang="en-US" dirty="0">
                <a:latin typeface="Times New Roman" pitchFamily="18" charset="0"/>
              </a:rPr>
              <a:t>*Now discuss steps from slide*</a:t>
            </a:r>
          </a:p>
          <a:p>
            <a:endParaRPr lang="en-US" altLang="en-US" dirty="0">
              <a:latin typeface="Times New Roman" pitchFamily="18" charset="0"/>
            </a:endParaRPr>
          </a:p>
          <a:p>
            <a:r>
              <a:rPr lang="en-US" altLang="en-US" dirty="0">
                <a:latin typeface="Times New Roman" pitchFamily="18" charset="0"/>
              </a:rPr>
              <a:t>As this technique is learned, students can write primer passages for one another</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33</a:t>
            </a:fld>
            <a:endParaRPr lang="en-US"/>
          </a:p>
        </p:txBody>
      </p:sp>
    </p:spTree>
    <p:extLst>
      <p:ext uri="{BB962C8B-B14F-4D97-AF65-F5344CB8AC3E}">
        <p14:creationId xmlns:p14="http://schemas.microsoft.com/office/powerpoint/2010/main" val="292002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These are the first 2 strategies. </a:t>
            </a:r>
          </a:p>
          <a:p>
            <a:endParaRPr lang="en-US" altLang="en-US" dirty="0">
              <a:latin typeface="Times New Roman" pitchFamily="18" charset="0"/>
            </a:endParaRPr>
          </a:p>
          <a:p>
            <a:r>
              <a:rPr lang="en-US" altLang="en-US" dirty="0">
                <a:latin typeface="Times New Roman" pitchFamily="18" charset="0"/>
              </a:rPr>
              <a:t>**Move to Computer 2**</a:t>
            </a:r>
          </a:p>
          <a:p>
            <a:endParaRPr lang="en-US" altLang="en-US" dirty="0">
              <a:latin typeface="Times New Roman" pitchFamily="18" charset="0"/>
            </a:endParaRPr>
          </a:p>
          <a:p>
            <a:r>
              <a:rPr lang="en-US" altLang="en-US" dirty="0">
                <a:latin typeface="Times New Roman" pitchFamily="18" charset="0"/>
              </a:rPr>
              <a:t>So, let’s look at Chapter 1 of Charlotte’s Web. </a:t>
            </a:r>
          </a:p>
          <a:p>
            <a:r>
              <a:rPr lang="en-US" altLang="en-US" dirty="0">
                <a:latin typeface="Times New Roman" pitchFamily="18" charset="0"/>
              </a:rPr>
              <a:t>We have a title. Is it relevant? </a:t>
            </a:r>
          </a:p>
          <a:p>
            <a:endParaRPr lang="en-US" altLang="en-US" dirty="0">
              <a:latin typeface="Times New Roman" pitchFamily="18" charset="0"/>
            </a:endParaRPr>
          </a:p>
          <a:p>
            <a:r>
              <a:rPr lang="en-US" altLang="en-US" dirty="0">
                <a:latin typeface="Times New Roman" pitchFamily="18" charset="0"/>
              </a:rPr>
              <a:t>What information about plot, setting, historical context… do we need to pre-teach?</a:t>
            </a:r>
          </a:p>
          <a:p>
            <a:endParaRPr lang="en-US" altLang="en-US" dirty="0">
              <a:latin typeface="Times New Roman" pitchFamily="18" charset="0"/>
            </a:endParaRPr>
          </a:p>
          <a:p>
            <a:r>
              <a:rPr lang="en-US" altLang="en-US" dirty="0">
                <a:latin typeface="Times New Roman" pitchFamily="18" charset="0"/>
              </a:rPr>
              <a:t>As we will be discussing later today, a picture speaks 1,000 words, so I prepared this as part of a pre-teaching activity. What other concepts need to be pre-taught?</a:t>
            </a:r>
          </a:p>
          <a:p>
            <a:endParaRPr lang="en-US" altLang="en-US" dirty="0">
              <a:latin typeface="Times New Roman" pitchFamily="18" charset="0"/>
            </a:endParaRPr>
          </a:p>
          <a:p>
            <a:r>
              <a:rPr lang="en-US" altLang="en-US" dirty="0">
                <a:latin typeface="Times New Roman" pitchFamily="18" charset="0"/>
              </a:rPr>
              <a:t>Take a minute to think about what you would put in a primer passage.</a:t>
            </a:r>
          </a:p>
          <a:p>
            <a:endParaRPr lang="en-US" altLang="en-US" dirty="0">
              <a:latin typeface="Times New Roman" pitchFamily="18" charset="0"/>
            </a:endParaRPr>
          </a:p>
          <a:p>
            <a:r>
              <a:rPr lang="en-US" altLang="en-US" dirty="0">
                <a:latin typeface="Times New Roman" pitchFamily="18" charset="0"/>
              </a:rPr>
              <a:t>In small groups, create a primer passage for Chapter 1.</a:t>
            </a:r>
          </a:p>
          <a:p>
            <a:pPr defTabSz="931774">
              <a:defRPr/>
            </a:pPr>
            <a:r>
              <a:rPr lang="en-US" altLang="en-US" dirty="0">
                <a:latin typeface="Times New Roman" pitchFamily="18" charset="0"/>
              </a:rPr>
              <a:t>Let’s look at mine.</a:t>
            </a:r>
          </a:p>
          <a:p>
            <a:endParaRPr lang="en-US" altLang="en-US" dirty="0">
              <a:latin typeface="Times New Roman" pitchFamily="18" charset="0"/>
            </a:endParaRPr>
          </a:p>
          <a:p>
            <a:r>
              <a:rPr lang="en-US" altLang="en-US" dirty="0">
                <a:latin typeface="Times New Roman" pitchFamily="18" charset="0"/>
              </a:rPr>
              <a:t>Share.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34</a:t>
            </a:fld>
            <a:endParaRPr lang="en-US"/>
          </a:p>
        </p:txBody>
      </p:sp>
    </p:spTree>
    <p:extLst>
      <p:ext uri="{BB962C8B-B14F-4D97-AF65-F5344CB8AC3E}">
        <p14:creationId xmlns:p14="http://schemas.microsoft.com/office/powerpoint/2010/main" val="4052313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elements this author (Phyllis</a:t>
            </a:r>
            <a:r>
              <a:rPr lang="en-US" baseline="0" dirty="0"/>
              <a:t> </a:t>
            </a:r>
            <a:r>
              <a:rPr lang="en-US" baseline="0" dirty="0" err="1"/>
              <a:t>Kupperman</a:t>
            </a:r>
            <a:r>
              <a:rPr lang="en-US" baseline="0" dirty="0"/>
              <a:t>)</a:t>
            </a:r>
            <a:r>
              <a:rPr lang="en-US" dirty="0"/>
              <a:t> includes are very similar to those of Emily </a:t>
            </a:r>
            <a:r>
              <a:rPr lang="en-US" dirty="0" err="1"/>
              <a:t>Iland</a:t>
            </a:r>
            <a:r>
              <a:rPr lang="en-US" dirty="0"/>
              <a:t>.</a:t>
            </a:r>
          </a:p>
          <a:p>
            <a:pPr>
              <a:defRPr/>
            </a:pPr>
            <a:endParaRPr lang="en-US" dirty="0"/>
          </a:p>
          <a:p>
            <a:pPr>
              <a:defRPr/>
            </a:pPr>
            <a:r>
              <a:rPr lang="en-US" dirty="0"/>
              <a:t>She has developed this reading comprehension kit to scaffold or differentiate and provide support as students learn these skills. I can see activities of this type as very good for learning centers beginning in primary grades.</a:t>
            </a:r>
          </a:p>
          <a:p>
            <a:pPr>
              <a:defRPr/>
            </a:pPr>
            <a:endParaRPr lang="en-US" dirty="0"/>
          </a:p>
          <a:p>
            <a:pPr>
              <a:defRPr/>
            </a:pPr>
            <a:r>
              <a:rPr lang="en-US" dirty="0"/>
              <a:t>The concepts are the same as those we’ve discussed.</a:t>
            </a:r>
          </a:p>
          <a:p>
            <a:pPr>
              <a:defRPr/>
            </a:pPr>
            <a:endParaRPr lang="en-US" dirty="0"/>
          </a:p>
          <a:p>
            <a:pPr>
              <a:defRPr/>
            </a:pPr>
            <a:r>
              <a:rPr lang="en-US" dirty="0"/>
              <a:t>PRIMING</a:t>
            </a:r>
          </a:p>
          <a:p>
            <a:pPr>
              <a:defRPr/>
            </a:pPr>
            <a:r>
              <a:rPr lang="en-US" dirty="0"/>
              <a:t>	Looking at the title for a clue to the main idea</a:t>
            </a:r>
          </a:p>
          <a:p>
            <a:pPr>
              <a:defRPr/>
            </a:pPr>
            <a:r>
              <a:rPr lang="en-US" dirty="0"/>
              <a:t>	Looking at pictures – talking a picture walk</a:t>
            </a:r>
          </a:p>
          <a:p>
            <a:pPr>
              <a:defRPr/>
            </a:pPr>
            <a:endParaRPr lang="en-US" dirty="0"/>
          </a:p>
          <a:p>
            <a:pPr>
              <a:defRPr/>
            </a:pPr>
            <a:r>
              <a:rPr lang="en-US" dirty="0"/>
              <a:t>VOCABULARY	</a:t>
            </a:r>
          </a:p>
          <a:p>
            <a:pPr>
              <a:defRPr/>
            </a:pPr>
            <a:r>
              <a:rPr lang="en-US" dirty="0"/>
              <a:t>	Discuss what the students already know</a:t>
            </a:r>
          </a:p>
          <a:p>
            <a:pPr>
              <a:defRPr/>
            </a:pPr>
            <a:endParaRPr lang="en-US" dirty="0"/>
          </a:p>
          <a:p>
            <a:pPr>
              <a:defRPr/>
            </a:pPr>
            <a:r>
              <a:rPr lang="en-US" dirty="0"/>
              <a:t>DEFINITIONS</a:t>
            </a:r>
          </a:p>
          <a:p>
            <a:pPr>
              <a:defRPr/>
            </a:pPr>
            <a:r>
              <a:rPr lang="en-US" dirty="0"/>
              <a:t>	Match definitions, use words in sentences</a:t>
            </a:r>
          </a:p>
          <a:p>
            <a:pPr>
              <a:defRPr/>
            </a:pPr>
            <a:endParaRPr lang="en-US" dirty="0"/>
          </a:p>
          <a:p>
            <a:pPr>
              <a:defRPr/>
            </a:pPr>
            <a:r>
              <a:rPr lang="en-US" dirty="0"/>
              <a:t>ACCESSING PRIOR KNOWLEDGE</a:t>
            </a:r>
          </a:p>
          <a:p>
            <a:pPr>
              <a:defRPr/>
            </a:pPr>
            <a:r>
              <a:rPr lang="en-US" dirty="0"/>
              <a:t>	Associations with prior experiences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36</a:t>
            </a:fld>
            <a:endParaRPr lang="en-US"/>
          </a:p>
        </p:txBody>
      </p:sp>
    </p:spTree>
    <p:extLst>
      <p:ext uri="{BB962C8B-B14F-4D97-AF65-F5344CB8AC3E}">
        <p14:creationId xmlns:p14="http://schemas.microsoft.com/office/powerpoint/2010/main" val="329418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A few “facts and figures”</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The CDC</a:t>
            </a:r>
            <a:r>
              <a:rPr lang="en-GB" altLang="en-US" baseline="0" dirty="0">
                <a:latin typeface="Times New Roman" pitchFamily="18" charset="0"/>
                <a:ea typeface="MS Gothic" pitchFamily="49" charset="-128"/>
              </a:rPr>
              <a:t> ASD homepage </a:t>
            </a:r>
            <a:r>
              <a:rPr lang="en-GB" altLang="en-US" dirty="0">
                <a:latin typeface="Times New Roman" pitchFamily="18" charset="0"/>
                <a:ea typeface="MS Gothic" pitchFamily="49" charset="-128"/>
              </a:rPr>
              <a:t>lists these facts and figures. Appears to be some stabilization over past 2 years but not saying that yet. </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Part of the reason for the increase is our better understanding of how widespread these social communications disorders are.  However, </a:t>
            </a:r>
            <a:r>
              <a:rPr lang="en-GB" altLang="en-US" dirty="0" err="1">
                <a:latin typeface="Times New Roman" pitchFamily="18" charset="0"/>
                <a:ea typeface="MS Gothic" pitchFamily="49" charset="-128"/>
              </a:rPr>
              <a:t>Dr.</a:t>
            </a:r>
            <a:r>
              <a:rPr lang="en-GB" altLang="en-US" dirty="0">
                <a:latin typeface="Times New Roman" pitchFamily="18" charset="0"/>
                <a:ea typeface="MS Gothic" pitchFamily="49" charset="-128"/>
              </a:rPr>
              <a:t> Paul Wang at Autism</a:t>
            </a:r>
            <a:r>
              <a:rPr lang="en-GB" altLang="en-US" baseline="0" dirty="0">
                <a:latin typeface="Times New Roman" pitchFamily="18" charset="0"/>
                <a:ea typeface="MS Gothic" pitchFamily="49" charset="-128"/>
              </a:rPr>
              <a:t> Speaks is quoted as saying “We believe that there is a very real increase in Autism cases that cannot be fully attributed to changes in diagnostic awareness.”</a:t>
            </a:r>
            <a:endParaRPr lang="en-GB" altLang="en-US" dirty="0">
              <a:latin typeface="Times New Roman" pitchFamily="18" charset="0"/>
              <a:ea typeface="MS Gothic" pitchFamily="49" charset="-128"/>
            </a:endParaRP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endParaRPr lang="en-GB" altLang="en-US" dirty="0">
              <a:latin typeface="Times New Roman" pitchFamily="18" charset="0"/>
              <a:ea typeface="MS Gothic" pitchFamily="49" charset="-128"/>
            </a:endParaRPr>
          </a:p>
        </p:txBody>
      </p:sp>
      <p:sp>
        <p:nvSpPr>
          <p:cNvPr id="4" name="Slide Number Placeholder 3"/>
          <p:cNvSpPr>
            <a:spLocks noGrp="1"/>
          </p:cNvSpPr>
          <p:nvPr>
            <p:ph type="sldNum" sz="quarter" idx="10"/>
          </p:nvPr>
        </p:nvSpPr>
        <p:spPr/>
        <p:txBody>
          <a:bodyPr/>
          <a:lstStyle/>
          <a:p>
            <a:fld id="{8B082D59-7CA7-4077-9791-668CE5F87F9C}" type="slidenum">
              <a:rPr lang="en-US" smtClean="0"/>
              <a:t>5</a:t>
            </a:fld>
            <a:endParaRPr lang="en-US"/>
          </a:p>
        </p:txBody>
      </p:sp>
    </p:spTree>
    <p:extLst>
      <p:ext uri="{BB962C8B-B14F-4D97-AF65-F5344CB8AC3E}">
        <p14:creationId xmlns:p14="http://schemas.microsoft.com/office/powerpoint/2010/main" val="24887280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STORY SUMMARY	</a:t>
            </a:r>
          </a:p>
          <a:p>
            <a:pPr>
              <a:defRPr/>
            </a:pPr>
            <a:r>
              <a:rPr lang="en-US" dirty="0"/>
              <a:t>	Using sentence strips to help retell</a:t>
            </a:r>
          </a:p>
          <a:p>
            <a:pPr>
              <a:defRPr/>
            </a:pPr>
            <a:endParaRPr lang="en-US" dirty="0"/>
          </a:p>
          <a:p>
            <a:pPr>
              <a:defRPr/>
            </a:pPr>
            <a:r>
              <a:rPr lang="en-US" dirty="0"/>
              <a:t>BASIC STORY ANALYSIS</a:t>
            </a:r>
          </a:p>
          <a:p>
            <a:pPr>
              <a:defRPr/>
            </a:pPr>
            <a:r>
              <a:rPr lang="en-US" dirty="0"/>
              <a:t>	Answers are found within the text – basic questions about main idea, setting, characters and plot</a:t>
            </a:r>
          </a:p>
          <a:p>
            <a:pPr>
              <a:defRPr/>
            </a:pPr>
            <a:endParaRPr lang="en-US" dirty="0"/>
          </a:p>
          <a:p>
            <a:pPr>
              <a:defRPr/>
            </a:pPr>
            <a:r>
              <a:rPr lang="en-US" dirty="0"/>
              <a:t>PROBLEM/SOLUTION</a:t>
            </a:r>
          </a:p>
          <a:p>
            <a:pPr>
              <a:defRPr/>
            </a:pPr>
            <a:r>
              <a:rPr lang="en-US" dirty="0"/>
              <a:t>	Explain what the problem is and what can be done to solve a problem. </a:t>
            </a:r>
          </a:p>
          <a:p>
            <a:pPr>
              <a:defRPr/>
            </a:pPr>
            <a:r>
              <a:rPr lang="en-US" dirty="0"/>
              <a:t>	Make associations to the student’s own experiences with problems and solutions</a:t>
            </a:r>
          </a:p>
          <a:p>
            <a:pPr>
              <a:defRPr/>
            </a:pPr>
            <a:endParaRPr lang="en-US" dirty="0"/>
          </a:p>
          <a:p>
            <a:pPr>
              <a:defRPr/>
            </a:pPr>
            <a:r>
              <a:rPr lang="en-US" dirty="0"/>
              <a:t>HIGHER-LEVEL STORY ANALYSIS</a:t>
            </a:r>
          </a:p>
          <a:p>
            <a:pPr>
              <a:defRPr/>
            </a:pPr>
            <a:r>
              <a:rPr lang="en-US" dirty="0"/>
              <a:t>	This is more uncomfortable since there is not one “right” answer. Explain the concept of </a:t>
            </a:r>
            <a:r>
              <a:rPr lang="en-US" i="1" dirty="0"/>
              <a:t>maybe</a:t>
            </a:r>
            <a:endParaRPr lang="en-US" dirty="0"/>
          </a:p>
          <a:p>
            <a:pPr>
              <a:defRPr/>
            </a:pPr>
            <a:endParaRPr lang="en-US" dirty="0"/>
          </a:p>
          <a:p>
            <a:pPr>
              <a:defRPr/>
            </a:pPr>
            <a:r>
              <a:rPr lang="en-US" dirty="0"/>
              <a:t>VISUALIZING</a:t>
            </a:r>
          </a:p>
          <a:p>
            <a:pPr>
              <a:defRPr/>
            </a:pPr>
            <a:endParaRPr lang="en-US" dirty="0"/>
          </a:p>
          <a:p>
            <a:pPr>
              <a:defRPr/>
            </a:pPr>
            <a:r>
              <a:rPr lang="en-US" dirty="0"/>
              <a:t>PRONOUN REFERENTS</a:t>
            </a:r>
          </a:p>
          <a:p>
            <a:pPr>
              <a:defRPr/>
            </a:pPr>
            <a:endParaRPr lang="en-US" dirty="0"/>
          </a:p>
          <a:p>
            <a:pPr>
              <a:defRPr/>
            </a:pPr>
            <a:r>
              <a:rPr lang="en-US" dirty="0"/>
              <a:t>Notice, the basic strategies are the same. This is a low-tech way to teach the same strategies.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37</a:t>
            </a:fld>
            <a:endParaRPr lang="en-US"/>
          </a:p>
        </p:txBody>
      </p:sp>
    </p:spTree>
    <p:extLst>
      <p:ext uri="{BB962C8B-B14F-4D97-AF65-F5344CB8AC3E}">
        <p14:creationId xmlns:p14="http://schemas.microsoft.com/office/powerpoint/2010/main" val="567557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Amazon also has but starting at about $130 </a:t>
            </a:r>
          </a:p>
        </p:txBody>
      </p:sp>
      <p:sp>
        <p:nvSpPr>
          <p:cNvPr id="4" name="Slide Number Placeholder 3"/>
          <p:cNvSpPr>
            <a:spLocks noGrp="1"/>
          </p:cNvSpPr>
          <p:nvPr>
            <p:ph type="sldNum" sz="quarter" idx="10"/>
          </p:nvPr>
        </p:nvSpPr>
        <p:spPr/>
        <p:txBody>
          <a:bodyPr/>
          <a:lstStyle/>
          <a:p>
            <a:fld id="{8B082D59-7CA7-4077-9791-668CE5F87F9C}" type="slidenum">
              <a:rPr lang="en-US" smtClean="0"/>
              <a:t>38</a:t>
            </a:fld>
            <a:endParaRPr lang="en-US"/>
          </a:p>
        </p:txBody>
      </p:sp>
    </p:spTree>
    <p:extLst>
      <p:ext uri="{BB962C8B-B14F-4D97-AF65-F5344CB8AC3E}">
        <p14:creationId xmlns:p14="http://schemas.microsoft.com/office/powerpoint/2010/main" val="35925979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A study conducted by </a:t>
            </a:r>
            <a:r>
              <a:rPr lang="en-US" altLang="en-US" dirty="0" err="1">
                <a:latin typeface="Times New Roman" pitchFamily="18" charset="0"/>
              </a:rPr>
              <a:t>Colasent</a:t>
            </a:r>
            <a:r>
              <a:rPr lang="en-US" altLang="en-US" dirty="0">
                <a:latin typeface="Times New Roman" pitchFamily="18" charset="0"/>
              </a:rPr>
              <a:t> &amp; Griffith in 1998 demonstrated that repeated exposure to the language and concepts in a series of stories, or a thematic unit, improved recall and comprehension. They found that relating information from one story to another helped them be more successful in recalling and retelling stories. </a:t>
            </a:r>
          </a:p>
          <a:p>
            <a:endParaRPr lang="en-US" altLang="en-US" dirty="0">
              <a:latin typeface="Times New Roman" pitchFamily="18" charset="0"/>
            </a:endParaRPr>
          </a:p>
          <a:p>
            <a:r>
              <a:rPr lang="en-US" altLang="en-US" dirty="0">
                <a:latin typeface="Times New Roman" pitchFamily="18" charset="0"/>
              </a:rPr>
              <a:t>Their model involved 3 stories about rabbits. Their subjects all had visual skills dramatically higher than verbal skills.  All improved significantly in their ability to retell or relate story events after exposure to 3 stories with similar content. </a:t>
            </a:r>
          </a:p>
          <a:p>
            <a:endParaRPr lang="en-US" altLang="en-US" dirty="0">
              <a:latin typeface="Times New Roman" pitchFamily="18" charset="0"/>
            </a:endParaRPr>
          </a:p>
          <a:p>
            <a:r>
              <a:rPr lang="en-US" altLang="en-US" dirty="0">
                <a:latin typeface="Times New Roman" pitchFamily="18" charset="0"/>
              </a:rPr>
              <a:t>Thematic units are commonly used in education, they are units that link curriculum in reading with other disciplines – math, science, social studies.</a:t>
            </a:r>
          </a:p>
          <a:p>
            <a:endParaRPr lang="en-US" altLang="en-US" dirty="0">
              <a:latin typeface="Times New Roman" pitchFamily="18" charset="0"/>
            </a:endParaRPr>
          </a:p>
          <a:p>
            <a:r>
              <a:rPr lang="en-US" altLang="en-US" dirty="0">
                <a:latin typeface="Times New Roman" pitchFamily="18" charset="0"/>
              </a:rPr>
              <a:t>For our readers with comprehension challenges, though, use of thematic units refers to multiple stories with the same theme.  </a:t>
            </a:r>
          </a:p>
          <a:p>
            <a:endParaRPr lang="en-US" altLang="en-US" dirty="0">
              <a:latin typeface="Times New Roman" pitchFamily="18" charset="0"/>
            </a:endParaRPr>
          </a:p>
          <a:p>
            <a:r>
              <a:rPr lang="en-US" altLang="en-US" dirty="0">
                <a:latin typeface="Times New Roman" pitchFamily="18" charset="0"/>
              </a:rPr>
              <a:t>So lets look at possible thematic units for Charlotte’s Web...</a:t>
            </a:r>
          </a:p>
          <a:p>
            <a:r>
              <a:rPr lang="en-US" altLang="en-US" dirty="0">
                <a:latin typeface="Times New Roman" pitchFamily="18" charset="0"/>
              </a:rPr>
              <a:t>I chose friendship – and an Aesop’s fable – </a:t>
            </a:r>
          </a:p>
          <a:p>
            <a:r>
              <a:rPr lang="en-US" altLang="en-US" dirty="0">
                <a:latin typeface="Times New Roman" pitchFamily="18" charset="0"/>
              </a:rPr>
              <a:t>The basic theme I want emphasized is that friends help each other. </a:t>
            </a:r>
          </a:p>
          <a:p>
            <a:r>
              <a:rPr lang="en-US" altLang="en-US" dirty="0">
                <a:latin typeface="Times New Roman" pitchFamily="18" charset="0"/>
              </a:rPr>
              <a:t>Check out this internet site… My concern was that my ASD students wouldn’t have a reference for a net being used to capture a lion… They would need a visual – even if they are in 4</a:t>
            </a:r>
            <a:r>
              <a:rPr lang="en-US" altLang="en-US" baseline="30000" dirty="0">
                <a:latin typeface="Times New Roman" pitchFamily="18" charset="0"/>
              </a:rPr>
              <a:t>th</a:t>
            </a:r>
            <a:r>
              <a:rPr lang="en-US" altLang="en-US" dirty="0">
                <a:latin typeface="Times New Roman" pitchFamily="18" charset="0"/>
              </a:rPr>
              <a:t> or 5</a:t>
            </a:r>
            <a:r>
              <a:rPr lang="en-US" altLang="en-US" baseline="30000" dirty="0">
                <a:latin typeface="Times New Roman" pitchFamily="18" charset="0"/>
              </a:rPr>
              <a:t>th</a:t>
            </a:r>
            <a:r>
              <a:rPr lang="en-US" altLang="en-US" dirty="0">
                <a:latin typeface="Times New Roman" pitchFamily="18" charset="0"/>
              </a:rPr>
              <a:t> grade</a:t>
            </a:r>
          </a:p>
          <a:p>
            <a:endParaRPr lang="en-US" altLang="en-US" dirty="0">
              <a:latin typeface="Times New Roman" pitchFamily="18" charset="0"/>
            </a:endParaRPr>
          </a:p>
          <a:p>
            <a:r>
              <a:rPr lang="en-US" altLang="en-US" dirty="0">
                <a:latin typeface="Times New Roman" pitchFamily="18" charset="0"/>
              </a:rPr>
              <a:t>We’re going to be talking about the last element in a few minutes – because that is where some of our students will have significant challenges.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39</a:t>
            </a:fld>
            <a:endParaRPr lang="en-US"/>
          </a:p>
        </p:txBody>
      </p:sp>
    </p:spTree>
    <p:extLst>
      <p:ext uri="{BB962C8B-B14F-4D97-AF65-F5344CB8AC3E}">
        <p14:creationId xmlns:p14="http://schemas.microsoft.com/office/powerpoint/2010/main" val="2677721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Times New Roman" pitchFamily="18" charset="0"/>
              </a:rPr>
              <a:t>An idiom is an expression that doe not mean literally what it says.</a:t>
            </a:r>
          </a:p>
          <a:p>
            <a:pPr>
              <a:defRPr/>
            </a:pPr>
            <a:endParaRPr lang="en-US" dirty="0">
              <a:latin typeface="Times New Roman" pitchFamily="18" charset="0"/>
            </a:endParaRPr>
          </a:p>
          <a:p>
            <a:pPr>
              <a:defRPr/>
            </a:pPr>
            <a:r>
              <a:rPr lang="en-US" dirty="0">
                <a:latin typeface="Times New Roman" pitchFamily="18" charset="0"/>
              </a:rPr>
              <a:t>The reader needs to “read” the author’s intention and ask himself: Am I supposed to take these words literally or not? This requires activating theory of mind or understanding the thoughts and perspectives of others.</a:t>
            </a:r>
          </a:p>
          <a:p>
            <a:pPr>
              <a:defRPr/>
            </a:pPr>
            <a:endParaRPr lang="en-US" dirty="0">
              <a:latin typeface="Times New Roman" pitchFamily="18" charset="0"/>
            </a:endParaRPr>
          </a:p>
          <a:p>
            <a:pPr>
              <a:defRPr/>
            </a:pPr>
            <a:r>
              <a:rPr lang="en-US" dirty="0">
                <a:latin typeface="Times New Roman" pitchFamily="18" charset="0"/>
              </a:rPr>
              <a:t>Transparent idioms are easier to learn because their meaning is close to the actual interpretation (e.g., “skating on thin ice”)</a:t>
            </a:r>
          </a:p>
          <a:p>
            <a:pPr>
              <a:defRPr/>
            </a:pPr>
            <a:r>
              <a:rPr lang="en-US" b="1" i="1" dirty="0">
                <a:latin typeface="Times New Roman" pitchFamily="18" charset="0"/>
              </a:rPr>
              <a:t>Opaque idioms are harder to learn because they do not have much to do with the actual meaning (e.g., “kick the bucket”)- use historic context if possible</a:t>
            </a:r>
          </a:p>
          <a:p>
            <a:pPr>
              <a:defRPr/>
            </a:pPr>
            <a:endParaRPr lang="en-US" dirty="0">
              <a:latin typeface="Times New Roman" pitchFamily="18" charset="0"/>
            </a:endParaRPr>
          </a:p>
          <a:p>
            <a:pPr marL="174708" indent="-174708">
              <a:buFont typeface="Arial" pitchFamily="34" charset="0"/>
              <a:buChar char="•"/>
              <a:defRPr/>
            </a:pPr>
            <a:r>
              <a:rPr lang="en-US" dirty="0">
                <a:latin typeface="Times New Roman" pitchFamily="18" charset="0"/>
              </a:rPr>
              <a:t>Given how frequently idioms are used, explicit instruction and repeated exposure to idiomatic phrases and their meanings is needed.</a:t>
            </a:r>
          </a:p>
          <a:p>
            <a:pPr marL="174708" indent="-174708">
              <a:buFont typeface="Arial" pitchFamily="34" charset="0"/>
              <a:buChar char="•"/>
              <a:defRPr/>
            </a:pPr>
            <a:r>
              <a:rPr lang="en-US" dirty="0">
                <a:latin typeface="Times New Roman" pitchFamily="18" charset="0"/>
              </a:rPr>
              <a:t>Students also need to learn how to use context cues to try to figure out what an idiom might mean.</a:t>
            </a:r>
          </a:p>
          <a:p>
            <a:pPr>
              <a:defRPr/>
            </a:pPr>
            <a:r>
              <a:rPr lang="en-US" dirty="0">
                <a:latin typeface="Times New Roman" pitchFamily="18" charset="0"/>
              </a:rPr>
              <a:t>So, to teach idioms,</a:t>
            </a:r>
          </a:p>
          <a:p>
            <a:pPr marL="174708" indent="-174708">
              <a:buFont typeface="Arial" pitchFamily="34" charset="0"/>
              <a:buChar char="•"/>
              <a:defRPr/>
            </a:pPr>
            <a:r>
              <a:rPr lang="en-US" dirty="0">
                <a:latin typeface="Times New Roman" pitchFamily="18" charset="0"/>
              </a:rPr>
              <a:t>Select common idioms (those frequently used in speech or writing) and relevant idioms (used in curriculum and selected readings)</a:t>
            </a:r>
          </a:p>
          <a:p>
            <a:pPr marL="232943" indent="-232943">
              <a:buFont typeface="Arial" pitchFamily="34" charset="0"/>
              <a:buChar char="•"/>
              <a:defRPr/>
            </a:pPr>
            <a:r>
              <a:rPr lang="en-US" dirty="0">
                <a:latin typeface="Times New Roman" pitchFamily="18" charset="0"/>
              </a:rPr>
              <a:t>When possible, teach historical context for the idiom e.g., “it’s raining cats and dogs”</a:t>
            </a:r>
          </a:p>
          <a:p>
            <a:pPr marL="232943" indent="-232943">
              <a:defRPr/>
            </a:pPr>
            <a:endParaRPr lang="en-US" sz="2000" b="1" dirty="0">
              <a:latin typeface="Times New Roman" pitchFamily="18" charset="0"/>
            </a:endParaRPr>
          </a:p>
          <a:p>
            <a:pPr marL="232943" indent="-232943">
              <a:defRPr/>
            </a:pPr>
            <a:r>
              <a:rPr lang="en-US" sz="2000" b="1" dirty="0">
                <a:latin typeface="Times New Roman" pitchFamily="18" charset="0"/>
              </a:rPr>
              <a:t>**Idiom websites**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42</a:t>
            </a:fld>
            <a:endParaRPr lang="en-US"/>
          </a:p>
        </p:txBody>
      </p:sp>
    </p:spTree>
    <p:extLst>
      <p:ext uri="{BB962C8B-B14F-4D97-AF65-F5344CB8AC3E}">
        <p14:creationId xmlns:p14="http://schemas.microsoft.com/office/powerpoint/2010/main" val="2796558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Have</a:t>
            </a:r>
            <a:r>
              <a:rPr lang="en-US" altLang="en-US" baseline="0" dirty="0">
                <a:latin typeface="Times New Roman" pitchFamily="18" charset="0"/>
              </a:rPr>
              <a:t> any of you noted this problem before in the students you have? Please share…</a:t>
            </a:r>
          </a:p>
          <a:p>
            <a:endParaRPr lang="en-US" altLang="en-US" dirty="0">
              <a:latin typeface="Times New Roman" pitchFamily="18" charset="0"/>
            </a:endParaRPr>
          </a:p>
          <a:p>
            <a:r>
              <a:rPr lang="en-US" altLang="en-US" dirty="0">
                <a:latin typeface="Times New Roman" pitchFamily="18" charset="0"/>
              </a:rPr>
              <a:t>Readers with </a:t>
            </a:r>
            <a:r>
              <a:rPr lang="en-US" altLang="en-US" dirty="0" err="1">
                <a:latin typeface="Times New Roman" pitchFamily="18" charset="0"/>
              </a:rPr>
              <a:t>hyperlexia</a:t>
            </a:r>
            <a:r>
              <a:rPr lang="en-US" altLang="en-US" dirty="0">
                <a:latin typeface="Times New Roman" pitchFamily="18" charset="0"/>
              </a:rPr>
              <a:t> are unlikely to pause and clarify a word or phrase they do not understand – a process called repairing meaning. They read on without realizing they do not understand – They are not self-monitoring.</a:t>
            </a:r>
          </a:p>
          <a:p>
            <a:endParaRPr lang="en-US" altLang="en-US" dirty="0">
              <a:latin typeface="Times New Roman" pitchFamily="18" charset="0"/>
            </a:endParaRPr>
          </a:p>
          <a:p>
            <a:r>
              <a:rPr lang="en-US" altLang="en-US" dirty="0">
                <a:latin typeface="Times New Roman" pitchFamily="18" charset="0"/>
              </a:rPr>
              <a:t>Difficulties with pronouns in spoken language transfers to difficulty in text. </a:t>
            </a:r>
          </a:p>
          <a:p>
            <a:endParaRPr lang="en-US" altLang="en-US" dirty="0">
              <a:latin typeface="Times New Roman" pitchFamily="18" charset="0"/>
            </a:endParaRPr>
          </a:p>
          <a:p>
            <a:r>
              <a:rPr lang="en-US" altLang="en-US" dirty="0">
                <a:latin typeface="Times New Roman" pitchFamily="18" charset="0"/>
              </a:rPr>
              <a:t>Teaching anaphoric cuing also teaches students to begin to self-monitor for understanding and question the text. </a:t>
            </a:r>
          </a:p>
          <a:p>
            <a:r>
              <a:rPr lang="en-US" altLang="en-US" dirty="0">
                <a:latin typeface="Times New Roman" pitchFamily="18" charset="0"/>
              </a:rPr>
              <a:t>Anaphora</a:t>
            </a:r>
          </a:p>
          <a:p>
            <a:r>
              <a:rPr lang="en-US" altLang="en-US" dirty="0" err="1">
                <a:latin typeface="Times New Roman" pitchFamily="18" charset="0"/>
              </a:rPr>
              <a:t>a·naph·o·ra</a:t>
            </a:r>
            <a:r>
              <a:rPr lang="en-US" altLang="en-US" dirty="0">
                <a:latin typeface="Times New Roman" pitchFamily="18" charset="0"/>
              </a:rPr>
              <a:t>  (-</a:t>
            </a:r>
            <a:r>
              <a:rPr lang="en-US" altLang="en-US" dirty="0" err="1">
                <a:latin typeface="Times New Roman" pitchFamily="18" charset="0"/>
              </a:rPr>
              <a:t>nfr</a:t>
            </a:r>
            <a:r>
              <a:rPr lang="en-US" altLang="en-US" dirty="0">
                <a:latin typeface="Times New Roman" pitchFamily="18" charset="0"/>
              </a:rPr>
              <a:t>-)</a:t>
            </a:r>
          </a:p>
          <a:p>
            <a:r>
              <a:rPr lang="en-US" altLang="en-US" dirty="0">
                <a:latin typeface="Times New Roman" pitchFamily="18" charset="0"/>
              </a:rPr>
              <a:t>n.</a:t>
            </a:r>
          </a:p>
          <a:p>
            <a:r>
              <a:rPr lang="en-US" altLang="en-US" dirty="0">
                <a:latin typeface="Times New Roman" pitchFamily="18" charset="0"/>
              </a:rPr>
              <a:t>1. The deliberate repetition of a word or phrase at the beginning of several successive verses, clauses, or paragraphs; for example, "We shall fight on the beaches, we shall fight on the landing grounds, we shall fight in the fields and in the streets, we shall fight in the hills" (Winston S. Churchill).</a:t>
            </a:r>
          </a:p>
          <a:p>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2. Linguistics The use of a linguistic unit, such as a pronoun, to refer back to another unit, as the use of her to refer to Anne in the sentence Anne asked Edward to pass her the salt.</a:t>
            </a:r>
          </a:p>
          <a:p>
            <a:endParaRPr lang="en-US" altLang="en-US" dirty="0">
              <a:latin typeface="Times New Roman" pitchFamily="18" charset="0"/>
            </a:endParaRPr>
          </a:p>
          <a:p>
            <a:r>
              <a:rPr lang="en-US" altLang="en-US" dirty="0">
                <a:latin typeface="Times New Roman" pitchFamily="18" charset="0"/>
              </a:rPr>
              <a:t>--------------------------------------------------------------------------------</a:t>
            </a:r>
          </a:p>
          <a:p>
            <a:endParaRPr lang="en-US" altLang="en-US" dirty="0">
              <a:latin typeface="Times New Roman" pitchFamily="18" charset="0"/>
            </a:endParaRPr>
          </a:p>
          <a:p>
            <a:r>
              <a:rPr lang="en-US" altLang="en-US" dirty="0">
                <a:latin typeface="Times New Roman" pitchFamily="18" charset="0"/>
              </a:rPr>
              <a:t>[Late Latin, from Greek, from </a:t>
            </a:r>
            <a:r>
              <a:rPr lang="en-US" altLang="en-US" dirty="0" err="1">
                <a:latin typeface="Times New Roman" pitchFamily="18" charset="0"/>
              </a:rPr>
              <a:t>anapherein</a:t>
            </a:r>
            <a:r>
              <a:rPr lang="en-US" altLang="en-US" dirty="0">
                <a:latin typeface="Times New Roman" pitchFamily="18" charset="0"/>
              </a:rPr>
              <a:t>, to bring back : </a:t>
            </a:r>
            <a:r>
              <a:rPr lang="en-US" altLang="en-US" dirty="0" err="1">
                <a:latin typeface="Times New Roman" pitchFamily="18" charset="0"/>
              </a:rPr>
              <a:t>ana</a:t>
            </a:r>
            <a:r>
              <a:rPr lang="en-US" altLang="en-US" dirty="0">
                <a:latin typeface="Times New Roman" pitchFamily="18" charset="0"/>
              </a:rPr>
              <a:t>-, </a:t>
            </a:r>
            <a:r>
              <a:rPr lang="en-US" altLang="en-US" dirty="0" err="1">
                <a:latin typeface="Times New Roman" pitchFamily="18" charset="0"/>
              </a:rPr>
              <a:t>ana</a:t>
            </a:r>
            <a:r>
              <a:rPr lang="en-US" altLang="en-US" dirty="0">
                <a:latin typeface="Times New Roman" pitchFamily="18" charset="0"/>
              </a:rPr>
              <a:t>- + </a:t>
            </a:r>
            <a:r>
              <a:rPr lang="en-US" altLang="en-US" dirty="0" err="1">
                <a:latin typeface="Times New Roman" pitchFamily="18" charset="0"/>
              </a:rPr>
              <a:t>pherein</a:t>
            </a:r>
            <a:r>
              <a:rPr lang="en-US" altLang="en-US" dirty="0">
                <a:latin typeface="Times New Roman" pitchFamily="18" charset="0"/>
              </a:rPr>
              <a:t>, to carry; see bher-1 in Indo-European roots.]</a:t>
            </a:r>
          </a:p>
          <a:p>
            <a:endParaRPr lang="en-US" altLang="en-US" dirty="0">
              <a:latin typeface="Times New Roman" pitchFamily="18" charset="0"/>
            </a:endParaRPr>
          </a:p>
          <a:p>
            <a:r>
              <a:rPr lang="en-US" altLang="en-US" dirty="0">
                <a:latin typeface="Times New Roman" pitchFamily="18" charset="0"/>
              </a:rPr>
              <a:t>This is one of the oh, so simple things that is oh, so meaningful.</a:t>
            </a:r>
          </a:p>
          <a:p>
            <a:endParaRPr lang="en-US" altLang="en-US" dirty="0">
              <a:latin typeface="Times New Roman" pitchFamily="18" charset="0"/>
            </a:endParaRPr>
          </a:p>
          <a:p>
            <a:r>
              <a:rPr lang="en-US" altLang="en-US" dirty="0">
                <a:latin typeface="Times New Roman" pitchFamily="18" charset="0"/>
              </a:rPr>
              <a:t>Let’s look at the first page of Chapter 1. So nice to be able to copy it to Word. </a:t>
            </a:r>
          </a:p>
          <a:p>
            <a:endParaRPr lang="en-US" altLang="en-US" dirty="0">
              <a:latin typeface="Times New Roman" pitchFamily="18" charset="0"/>
            </a:endParaRPr>
          </a:p>
          <a:p>
            <a:r>
              <a:rPr lang="en-US" altLang="en-US" dirty="0">
                <a:latin typeface="Times New Roman" pitchFamily="18" charset="0"/>
              </a:rPr>
              <a:t>Use highlighters to match pronouns with their referents.</a:t>
            </a:r>
          </a:p>
          <a:p>
            <a:endParaRPr lang="en-US" altLang="en-US" dirty="0">
              <a:latin typeface="Times New Roman" pitchFamily="18" charset="0"/>
            </a:endParaRPr>
          </a:p>
          <a:p>
            <a:r>
              <a:rPr lang="en-US" altLang="en-US" dirty="0">
                <a:latin typeface="Times New Roman" pitchFamily="18" charset="0"/>
              </a:rPr>
              <a:t>Preparing an anaphoric cueing activity is equally easy when you type the activity into a Word document.</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has more tips for teaching anaphoric cuing that I have included in your handouts.</a:t>
            </a:r>
          </a:p>
          <a:p>
            <a:endParaRPr lang="en-US" altLang="en-US" dirty="0">
              <a:latin typeface="Times New Roman" pitchFamily="18" charset="0"/>
            </a:endParaRPr>
          </a:p>
          <a:p>
            <a:r>
              <a:rPr lang="en-US" altLang="en-US" dirty="0">
                <a:latin typeface="Times New Roman" pitchFamily="18" charset="0"/>
              </a:rPr>
              <a:t>Personally, I like highlighting.</a:t>
            </a:r>
          </a:p>
          <a:p>
            <a:endParaRPr lang="en-US" altLang="en-US" dirty="0">
              <a:latin typeface="Times New Roman" pitchFamily="18" charset="0"/>
            </a:endParaRPr>
          </a:p>
          <a:p>
            <a:endParaRPr lang="en-US" altLang="en-US" dirty="0">
              <a:latin typeface="Times New Roman" pitchFamily="18" charset="0"/>
            </a:endParaRPr>
          </a:p>
          <a:p>
            <a:endParaRPr lang="en-US" altLang="en-US" dirty="0">
              <a:latin typeface="Times New Roman" pitchFamily="18" charset="0"/>
            </a:endParaRPr>
          </a:p>
          <a:p>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44</a:t>
            </a:fld>
            <a:endParaRPr lang="en-US"/>
          </a:p>
        </p:txBody>
      </p:sp>
    </p:spTree>
    <p:extLst>
      <p:ext uri="{BB962C8B-B14F-4D97-AF65-F5344CB8AC3E}">
        <p14:creationId xmlns:p14="http://schemas.microsoft.com/office/powerpoint/2010/main" val="3412137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back and Charlotte’s Web chapter 1, pull it up and then highlight like such…</a:t>
            </a:r>
          </a:p>
        </p:txBody>
      </p:sp>
      <p:sp>
        <p:nvSpPr>
          <p:cNvPr id="4" name="Slide Number Placeholder 3"/>
          <p:cNvSpPr>
            <a:spLocks noGrp="1"/>
          </p:cNvSpPr>
          <p:nvPr>
            <p:ph type="sldNum" sz="quarter" idx="10"/>
          </p:nvPr>
        </p:nvSpPr>
        <p:spPr/>
        <p:txBody>
          <a:bodyPr/>
          <a:lstStyle/>
          <a:p>
            <a:fld id="{8B082D59-7CA7-4077-9791-668CE5F87F9C}" type="slidenum">
              <a:rPr lang="en-US" smtClean="0"/>
              <a:t>45</a:t>
            </a:fld>
            <a:endParaRPr lang="en-US"/>
          </a:p>
        </p:txBody>
      </p:sp>
    </p:spTree>
    <p:extLst>
      <p:ext uri="{BB962C8B-B14F-4D97-AF65-F5344CB8AC3E}">
        <p14:creationId xmlns:p14="http://schemas.microsoft.com/office/powerpoint/2010/main" val="2172554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gains are huge when you think about the fact that students may be listening to us talk and having no idea who our referent is…</a:t>
            </a:r>
          </a:p>
          <a:p>
            <a:endParaRPr lang="en-US" altLang="en-US" dirty="0">
              <a:latin typeface="Times New Roman" pitchFamily="18" charset="0"/>
            </a:endParaRPr>
          </a:p>
          <a:p>
            <a:r>
              <a:rPr lang="en-US" altLang="en-US" dirty="0">
                <a:latin typeface="Times New Roman" pitchFamily="18" charset="0"/>
              </a:rPr>
              <a:t>There are worksheets for teaching anaphoric cuing. Emily </a:t>
            </a:r>
            <a:r>
              <a:rPr lang="en-US" altLang="en-US" dirty="0" err="1">
                <a:latin typeface="Times New Roman" pitchFamily="18" charset="0"/>
              </a:rPr>
              <a:t>Iland</a:t>
            </a:r>
            <a:r>
              <a:rPr lang="en-US" altLang="en-US" dirty="0">
                <a:latin typeface="Times New Roman" pitchFamily="18" charset="0"/>
              </a:rPr>
              <a:t> has specific steps.</a:t>
            </a:r>
          </a:p>
          <a:p>
            <a:endParaRPr lang="en-US" altLang="en-US" dirty="0">
              <a:latin typeface="Times New Roman" pitchFamily="18" charset="0"/>
            </a:endParaRPr>
          </a:p>
          <a:p>
            <a:r>
              <a:rPr lang="en-US" altLang="en-US" dirty="0">
                <a:latin typeface="Times New Roman" pitchFamily="18" charset="0"/>
              </a:rPr>
              <a:t>I like the simplicity of highlighting the key characters and all pronouns that refer back to them..</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46</a:t>
            </a:fld>
            <a:endParaRPr lang="en-US"/>
          </a:p>
        </p:txBody>
      </p:sp>
    </p:spTree>
    <p:extLst>
      <p:ext uri="{BB962C8B-B14F-4D97-AF65-F5344CB8AC3E}">
        <p14:creationId xmlns:p14="http://schemas.microsoft.com/office/powerpoint/2010/main" val="36292804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This technique is again based on the research of </a:t>
            </a:r>
            <a:r>
              <a:rPr lang="en-US" altLang="en-US" dirty="0" err="1">
                <a:latin typeface="Times New Roman" pitchFamily="18" charset="0"/>
              </a:rPr>
              <a:t>Colasent</a:t>
            </a:r>
            <a:r>
              <a:rPr lang="en-US" altLang="en-US" dirty="0">
                <a:latin typeface="Times New Roman" pitchFamily="18" charset="0"/>
              </a:rPr>
              <a:t> and Griffith. Drawing and writing were found to improve the students’ ability to retell the story, a measure of comprehension.</a:t>
            </a:r>
          </a:p>
          <a:p>
            <a:endParaRPr lang="en-US" altLang="en-US" dirty="0">
              <a:latin typeface="Times New Roman" pitchFamily="18" charset="0"/>
            </a:endParaRPr>
          </a:p>
          <a:p>
            <a:r>
              <a:rPr lang="en-US" altLang="en-US" dirty="0">
                <a:latin typeface="Times New Roman" pitchFamily="18" charset="0"/>
              </a:rPr>
              <a:t>It is important to note, though, that the fine-motor skills and artistic abilities of students with ASD varies greatly.</a:t>
            </a:r>
          </a:p>
          <a:p>
            <a:endParaRPr lang="en-US" altLang="en-US" dirty="0">
              <a:latin typeface="Times New Roman" pitchFamily="18" charset="0"/>
            </a:endParaRPr>
          </a:p>
          <a:p>
            <a:r>
              <a:rPr lang="en-US" altLang="en-US" dirty="0">
                <a:latin typeface="Times New Roman" pitchFamily="18" charset="0"/>
              </a:rPr>
              <a:t>That’s where Clip Art comes in.  Here are a couple of sites I really like.</a:t>
            </a:r>
          </a:p>
          <a:p>
            <a:endParaRPr lang="en-US" altLang="en-US" dirty="0">
              <a:latin typeface="Times New Roman" pitchFamily="18" charset="0"/>
            </a:endParaRPr>
          </a:p>
          <a:p>
            <a:r>
              <a:rPr lang="en-US" altLang="en-US" dirty="0">
                <a:latin typeface="Times New Roman" pitchFamily="18" charset="0"/>
              </a:rPr>
              <a:t>Whichever site you use, you can create a summary that is just more fun to do that writing.</a:t>
            </a:r>
          </a:p>
          <a:p>
            <a:endParaRPr lang="en-US" altLang="en-US" dirty="0">
              <a:latin typeface="Times New Roman" pitchFamily="18" charset="0"/>
            </a:endParaRPr>
          </a:p>
          <a:p>
            <a:r>
              <a:rPr lang="en-US" altLang="en-US" dirty="0">
                <a:latin typeface="Times New Roman" pitchFamily="18" charset="0"/>
              </a:rPr>
              <a:t>Clip art</a:t>
            </a:r>
            <a:r>
              <a:rPr lang="en-US" altLang="en-US" baseline="0" dirty="0">
                <a:latin typeface="Times New Roman" pitchFamily="18" charset="0"/>
              </a:rPr>
              <a:t> was used to summarize the Lion and the Mouse story. </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47</a:t>
            </a:fld>
            <a:endParaRPr lang="en-US"/>
          </a:p>
        </p:txBody>
      </p:sp>
    </p:spTree>
    <p:extLst>
      <p:ext uri="{BB962C8B-B14F-4D97-AF65-F5344CB8AC3E}">
        <p14:creationId xmlns:p14="http://schemas.microsoft.com/office/powerpoint/2010/main" val="28742959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This practice is advocated by Paula </a:t>
            </a:r>
            <a:r>
              <a:rPr lang="en-US" altLang="en-US" dirty="0" err="1">
                <a:latin typeface="Times New Roman" pitchFamily="18" charset="0"/>
              </a:rPr>
              <a:t>Kluth</a:t>
            </a:r>
            <a:r>
              <a:rPr lang="en-US" altLang="en-US" dirty="0">
                <a:latin typeface="Times New Roman" pitchFamily="18" charset="0"/>
              </a:rPr>
              <a:t>. It was, in fact, the topic of a dissertation by a University of Wisconsin student. Clearly, it continues</a:t>
            </a:r>
            <a:r>
              <a:rPr lang="en-US" altLang="en-US" baseline="0" dirty="0">
                <a:latin typeface="Times New Roman" pitchFamily="18" charset="0"/>
              </a:rPr>
              <a:t> to</a:t>
            </a:r>
            <a:r>
              <a:rPr lang="en-US" altLang="en-US" dirty="0">
                <a:latin typeface="Times New Roman" pitchFamily="18" charset="0"/>
              </a:rPr>
              <a:t> be investigated and used as an effective strategy for students on the Spectrum – this one at all cognitive levels.</a:t>
            </a:r>
          </a:p>
          <a:p>
            <a:endParaRPr lang="en-US" altLang="en-US" dirty="0">
              <a:latin typeface="Times New Roman" pitchFamily="18" charset="0"/>
            </a:endParaRPr>
          </a:p>
          <a:p>
            <a:r>
              <a:rPr lang="en-US" altLang="en-US" dirty="0">
                <a:latin typeface="Times New Roman" pitchFamily="18" charset="0"/>
              </a:rPr>
              <a:t>Module 6 explains</a:t>
            </a:r>
          </a:p>
          <a:p>
            <a:endParaRPr lang="en-US" altLang="en-US" dirty="0">
              <a:latin typeface="Times New Roman" pitchFamily="18" charset="0"/>
            </a:endParaRPr>
          </a:p>
          <a:p>
            <a:r>
              <a:rPr lang="en-US" altLang="en-US" dirty="0">
                <a:latin typeface="Times New Roman" pitchFamily="18" charset="0"/>
              </a:rPr>
              <a:t>**Computer, Module 6, slide 34**</a:t>
            </a:r>
          </a:p>
          <a:p>
            <a:endParaRPr lang="en-US" altLang="en-US" dirty="0">
              <a:latin typeface="Times New Roman" pitchFamily="18" charset="0"/>
            </a:endParaRPr>
          </a:p>
          <a:p>
            <a:r>
              <a:rPr lang="en-US" altLang="en-US" dirty="0">
                <a:latin typeface="Times New Roman" pitchFamily="18" charset="0"/>
              </a:rPr>
              <a:t>Printable handouts are available from another site (printable games)</a:t>
            </a:r>
          </a:p>
          <a:p>
            <a:r>
              <a:rPr lang="en-US" altLang="en-US" u="sng" dirty="0">
                <a:latin typeface="Times New Roman" pitchFamily="18" charset="0"/>
                <a:hlinkClick r:id="rId3"/>
              </a:rPr>
              <a:t>http://printablereadinggames.com/room4/recip/index.htm</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49</a:t>
            </a:fld>
            <a:endParaRPr lang="en-US"/>
          </a:p>
        </p:txBody>
      </p:sp>
    </p:spTree>
    <p:extLst>
      <p:ext uri="{BB962C8B-B14F-4D97-AF65-F5344CB8AC3E}">
        <p14:creationId xmlns:p14="http://schemas.microsoft.com/office/powerpoint/2010/main" val="30950413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a you tube video that shows the reciprocal teaching method in practice.</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50</a:t>
            </a:fld>
            <a:endParaRPr lang="en-US"/>
          </a:p>
        </p:txBody>
      </p:sp>
    </p:spTree>
    <p:extLst>
      <p:ext uri="{BB962C8B-B14F-4D97-AF65-F5344CB8AC3E}">
        <p14:creationId xmlns:p14="http://schemas.microsoft.com/office/powerpoint/2010/main" val="3029938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t>
            </a:r>
            <a:r>
              <a:rPr lang="en-US" baseline="0" dirty="0"/>
              <a:t> sure you have all heard we are all on the spectrum somewhere. </a:t>
            </a:r>
            <a:r>
              <a:rPr lang="en-US" dirty="0"/>
              <a:t>So – let’s take a quick quiz to see how we fair. </a:t>
            </a:r>
          </a:p>
        </p:txBody>
      </p:sp>
      <p:sp>
        <p:nvSpPr>
          <p:cNvPr id="4" name="Slide Number Placeholder 3"/>
          <p:cNvSpPr>
            <a:spLocks noGrp="1"/>
          </p:cNvSpPr>
          <p:nvPr>
            <p:ph type="sldNum" sz="quarter" idx="10"/>
          </p:nvPr>
        </p:nvSpPr>
        <p:spPr/>
        <p:txBody>
          <a:bodyPr/>
          <a:lstStyle/>
          <a:p>
            <a:fld id="{8B082D59-7CA7-4077-9791-668CE5F87F9C}" type="slidenum">
              <a:rPr lang="en-US" smtClean="0"/>
              <a:t>6</a:t>
            </a:fld>
            <a:endParaRPr lang="en-US"/>
          </a:p>
        </p:txBody>
      </p:sp>
    </p:spTree>
    <p:extLst>
      <p:ext uri="{BB962C8B-B14F-4D97-AF65-F5344CB8AC3E}">
        <p14:creationId xmlns:p14="http://schemas.microsoft.com/office/powerpoint/2010/main" val="42419539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52</a:t>
            </a:fld>
            <a:endParaRPr lang="en-US"/>
          </a:p>
        </p:txBody>
      </p:sp>
    </p:spTree>
    <p:extLst>
      <p:ext uri="{BB962C8B-B14F-4D97-AF65-F5344CB8AC3E}">
        <p14:creationId xmlns:p14="http://schemas.microsoft.com/office/powerpoint/2010/main" val="3082711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Many students with ASD benefit from the use of visuals to enhance comprehension.</a:t>
            </a:r>
          </a:p>
          <a:p>
            <a:endParaRPr lang="en-US" altLang="en-US" dirty="0">
              <a:latin typeface="Times New Roman" pitchFamily="18" charset="0"/>
            </a:endParaRPr>
          </a:p>
          <a:p>
            <a:r>
              <a:rPr lang="en-US" altLang="en-US" dirty="0">
                <a:latin typeface="Times New Roman" pitchFamily="18" charset="0"/>
              </a:rPr>
              <a:t>Again, each student with ASD is different – and there is limited research on what is most effective.</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discusses options that she finds most promising. So we are going to spend the afternoon looking at some the strategies</a:t>
            </a:r>
            <a:r>
              <a:rPr lang="en-US" altLang="en-US" baseline="0" dirty="0">
                <a:latin typeface="Times New Roman" pitchFamily="18" charset="0"/>
              </a:rPr>
              <a:t> she discusses in her book. These strategies can be used to increase the students ability to glean important and relevant information from text. </a:t>
            </a:r>
          </a:p>
          <a:p>
            <a:endParaRPr lang="en-US" altLang="en-US" baseline="0" dirty="0">
              <a:latin typeface="Times New Roman" pitchFamily="18" charset="0"/>
            </a:endParaRPr>
          </a:p>
          <a:p>
            <a:r>
              <a:rPr lang="en-US" altLang="en-US" baseline="0" dirty="0">
                <a:latin typeface="Times New Roman" pitchFamily="18" charset="0"/>
              </a:rPr>
              <a:t>So what follows is a fun exercise to demonstrate this point. </a:t>
            </a:r>
          </a:p>
          <a:p>
            <a:endParaRPr lang="en-US" altLang="en-US" baseline="0" dirty="0">
              <a:latin typeface="Times New Roman" pitchFamily="18" charset="0"/>
            </a:endParaRPr>
          </a:p>
          <a:p>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53</a:t>
            </a:fld>
            <a:endParaRPr lang="en-US"/>
          </a:p>
        </p:txBody>
      </p:sp>
    </p:spTree>
    <p:extLst>
      <p:ext uri="{BB962C8B-B14F-4D97-AF65-F5344CB8AC3E}">
        <p14:creationId xmlns:p14="http://schemas.microsoft.com/office/powerpoint/2010/main" val="19709644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you have 30-seconds to analyze this image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54</a:t>
            </a:fld>
            <a:endParaRPr lang="en-US"/>
          </a:p>
        </p:txBody>
      </p:sp>
    </p:spTree>
    <p:extLst>
      <p:ext uri="{BB962C8B-B14F-4D97-AF65-F5344CB8AC3E}">
        <p14:creationId xmlns:p14="http://schemas.microsoft.com/office/powerpoint/2010/main" val="8439092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30-seconds</a:t>
            </a:r>
            <a:r>
              <a:rPr lang="en-US" baseline="0" dirty="0"/>
              <a:t> to look at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56</a:t>
            </a:fld>
            <a:endParaRPr lang="en-US"/>
          </a:p>
        </p:txBody>
      </p:sp>
    </p:spTree>
    <p:extLst>
      <p:ext uri="{BB962C8B-B14F-4D97-AF65-F5344CB8AC3E}">
        <p14:creationId xmlns:p14="http://schemas.microsoft.com/office/powerpoint/2010/main" val="33545198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did you</a:t>
            </a:r>
            <a:r>
              <a:rPr lang="en-US" baseline="0" dirty="0"/>
              <a:t> all do when the information was organized?</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57</a:t>
            </a:fld>
            <a:endParaRPr lang="en-US"/>
          </a:p>
        </p:txBody>
      </p:sp>
    </p:spTree>
    <p:extLst>
      <p:ext uri="{BB962C8B-B14F-4D97-AF65-F5344CB8AC3E}">
        <p14:creationId xmlns:p14="http://schemas.microsoft.com/office/powerpoint/2010/main" val="8487701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seconds – go</a:t>
            </a:r>
          </a:p>
        </p:txBody>
      </p:sp>
      <p:sp>
        <p:nvSpPr>
          <p:cNvPr id="4" name="Slide Number Placeholder 3"/>
          <p:cNvSpPr>
            <a:spLocks noGrp="1"/>
          </p:cNvSpPr>
          <p:nvPr>
            <p:ph type="sldNum" sz="quarter" idx="10"/>
          </p:nvPr>
        </p:nvSpPr>
        <p:spPr/>
        <p:txBody>
          <a:bodyPr/>
          <a:lstStyle/>
          <a:p>
            <a:fld id="{8B082D59-7CA7-4077-9791-668CE5F87F9C}" type="slidenum">
              <a:rPr lang="en-US" smtClean="0"/>
              <a:t>58</a:t>
            </a:fld>
            <a:endParaRPr lang="en-US"/>
          </a:p>
        </p:txBody>
      </p:sp>
    </p:spTree>
    <p:extLst>
      <p:ext uri="{BB962C8B-B14F-4D97-AF65-F5344CB8AC3E}">
        <p14:creationId xmlns:p14="http://schemas.microsoft.com/office/powerpoint/2010/main" val="9063673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seconds </a:t>
            </a:r>
          </a:p>
        </p:txBody>
      </p:sp>
      <p:sp>
        <p:nvSpPr>
          <p:cNvPr id="4" name="Slide Number Placeholder 3"/>
          <p:cNvSpPr>
            <a:spLocks noGrp="1"/>
          </p:cNvSpPr>
          <p:nvPr>
            <p:ph type="sldNum" sz="quarter" idx="10"/>
          </p:nvPr>
        </p:nvSpPr>
        <p:spPr/>
        <p:txBody>
          <a:bodyPr/>
          <a:lstStyle/>
          <a:p>
            <a:fld id="{8B082D59-7CA7-4077-9791-668CE5F87F9C}" type="slidenum">
              <a:rPr lang="en-US" smtClean="0"/>
              <a:t>60</a:t>
            </a:fld>
            <a:endParaRPr lang="en-US"/>
          </a:p>
        </p:txBody>
      </p:sp>
    </p:spTree>
    <p:extLst>
      <p:ext uri="{BB962C8B-B14F-4D97-AF65-F5344CB8AC3E}">
        <p14:creationId xmlns:p14="http://schemas.microsoft.com/office/powerpoint/2010/main" val="36386749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our little experiment – can everyone see how visually</a:t>
            </a:r>
            <a:r>
              <a:rPr lang="en-US" baseline="0" dirty="0"/>
              <a:t> structuring our exposure to materials can help us make sense of them and make them meaningful?</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62</a:t>
            </a:fld>
            <a:endParaRPr lang="en-US"/>
          </a:p>
        </p:txBody>
      </p:sp>
    </p:spTree>
    <p:extLst>
      <p:ext uri="{BB962C8B-B14F-4D97-AF65-F5344CB8AC3E}">
        <p14:creationId xmlns:p14="http://schemas.microsoft.com/office/powerpoint/2010/main" val="32944958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We have been talking about narrative text exclusively so far today.</a:t>
            </a:r>
          </a:p>
          <a:p>
            <a:pPr>
              <a:defRPr/>
            </a:pPr>
            <a:endParaRPr lang="en-US" dirty="0"/>
          </a:p>
          <a:p>
            <a:pPr>
              <a:defRPr/>
            </a:pPr>
            <a:r>
              <a:rPr lang="en-US" dirty="0"/>
              <a:t>We need to make a few points about expository text, though. </a:t>
            </a:r>
          </a:p>
          <a:p>
            <a:pPr>
              <a:defRPr/>
            </a:pPr>
            <a:endParaRPr lang="en-US" dirty="0"/>
          </a:p>
          <a:p>
            <a:pPr>
              <a:defRPr/>
            </a:pPr>
            <a:r>
              <a:rPr lang="en-US" dirty="0"/>
              <a:t>While the factual nature of expository text can make comprehension easier for our ASD students, there can still be challenges.</a:t>
            </a:r>
          </a:p>
          <a:p>
            <a:pPr>
              <a:defRPr/>
            </a:pPr>
            <a:endParaRPr lang="en-US" dirty="0"/>
          </a:p>
          <a:p>
            <a:pPr>
              <a:defRPr/>
            </a:pPr>
            <a:r>
              <a:rPr lang="en-US" dirty="0"/>
              <a:t>One is finding the main idea.</a:t>
            </a:r>
          </a:p>
          <a:p>
            <a:pPr>
              <a:defRPr/>
            </a:pPr>
            <a:endParaRPr lang="en-US" dirty="0"/>
          </a:p>
          <a:p>
            <a:pPr>
              <a:defRPr/>
            </a:pPr>
            <a:r>
              <a:rPr lang="en-US" dirty="0"/>
              <a:t>Some readers explain that all the sentences of a paragraph appear equally important to them. It is like highlighting all the sentences in a paragraph. Nothing stands out. </a:t>
            </a:r>
          </a:p>
          <a:p>
            <a:pPr>
              <a:defRPr/>
            </a:pPr>
            <a:endParaRPr lang="en-US" dirty="0"/>
          </a:p>
          <a:p>
            <a:pPr marL="174708" indent="-174708">
              <a:buFont typeface="Arial" pitchFamily="34" charset="0"/>
              <a:buChar char="•"/>
              <a:defRPr/>
            </a:pPr>
            <a:r>
              <a:rPr lang="en-US" dirty="0"/>
              <a:t>When the main idea is not identified, there is no cohesion to the group of sentences and meaning is compromised. When the main idea is identified, the student can see how other sentences provide support for the main idea or clarify… the student can see how all the sentences fit together</a:t>
            </a:r>
          </a:p>
          <a:p>
            <a:pPr marL="174708" indent="-174708">
              <a:buFont typeface="Arial" pitchFamily="34" charset="0"/>
              <a:buChar char="•"/>
              <a:defRPr/>
            </a:pPr>
            <a:endParaRPr lang="en-US" dirty="0"/>
          </a:p>
          <a:p>
            <a:pPr marL="174708" indent="-174708">
              <a:buFont typeface="Arial" pitchFamily="34" charset="0"/>
              <a:buChar char="•"/>
              <a:defRPr/>
            </a:pPr>
            <a:r>
              <a:rPr lang="en-US" dirty="0"/>
              <a:t>Without understanding the main idea, the reader may try to remember too many details or focus on unimportant details, or remember nothing at all</a:t>
            </a:r>
          </a:p>
          <a:p>
            <a:pPr marL="174708" indent="-174708">
              <a:buFont typeface="Arial" pitchFamily="34" charset="0"/>
              <a:buChar char="•"/>
              <a:defRPr/>
            </a:pPr>
            <a:endParaRPr lang="en-US" dirty="0"/>
          </a:p>
          <a:p>
            <a:pPr marL="174708" indent="-174708">
              <a:buFont typeface="Arial" pitchFamily="34" charset="0"/>
              <a:buChar char="•"/>
              <a:defRPr/>
            </a:pPr>
            <a:r>
              <a:rPr lang="en-US" dirty="0"/>
              <a:t>Research shows that the retelling of students with ASD is noticeably different from that of others. Their responses tend to be superficial and lack the relevant main points and important details. They miss the gist of ideas.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63</a:t>
            </a:fld>
            <a:endParaRPr lang="en-US"/>
          </a:p>
        </p:txBody>
      </p:sp>
    </p:spTree>
    <p:extLst>
      <p:ext uri="{BB962C8B-B14F-4D97-AF65-F5344CB8AC3E}">
        <p14:creationId xmlns:p14="http://schemas.microsoft.com/office/powerpoint/2010/main" val="40579406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One activity consists of deciding, by process of elimination, which of the sentences is the main sentence.</a:t>
            </a:r>
          </a:p>
          <a:p>
            <a:endParaRPr lang="en-US" altLang="en-US" dirty="0">
              <a:latin typeface="Times New Roman" pitchFamily="18" charset="0"/>
            </a:endParaRPr>
          </a:p>
          <a:p>
            <a:r>
              <a:rPr lang="en-US" altLang="en-US" dirty="0">
                <a:latin typeface="Times New Roman" pitchFamily="18" charset="0"/>
              </a:rPr>
              <a:t>After reading the paragraph without the sentence, replace it and remove the next one.</a:t>
            </a:r>
          </a:p>
          <a:p>
            <a:endParaRPr lang="en-US" altLang="en-US" dirty="0">
              <a:latin typeface="Times New Roman" pitchFamily="18" charset="0"/>
            </a:endParaRPr>
          </a:p>
          <a:p>
            <a:r>
              <a:rPr lang="en-US" altLang="en-US" dirty="0">
                <a:latin typeface="Times New Roman" pitchFamily="18" charset="0"/>
              </a:rPr>
              <a:t>This process will help the student identify which sentence needs to be there to provide cohesion and meaning</a:t>
            </a:r>
          </a:p>
          <a:p>
            <a:endParaRPr lang="en-US" altLang="en-US" dirty="0">
              <a:latin typeface="Times New Roman" pitchFamily="18" charset="0"/>
            </a:endParaRPr>
          </a:p>
          <a:p>
            <a:r>
              <a:rPr lang="en-US" altLang="en-US" dirty="0">
                <a:latin typeface="Times New Roman" pitchFamily="18" charset="0"/>
              </a:rPr>
              <a:t>This can also be done with a word processor where the student highlights and cuts one sentence at a time. After reading the paragraph without the sentence, paste it back in.</a:t>
            </a:r>
          </a:p>
          <a:p>
            <a:endParaRPr lang="en-US" altLang="en-US" dirty="0">
              <a:latin typeface="Times New Roman" pitchFamily="18" charset="0"/>
            </a:endParaRPr>
          </a:p>
          <a:p>
            <a:r>
              <a:rPr lang="en-US" altLang="en-US" dirty="0">
                <a:latin typeface="Times New Roman" pitchFamily="18" charset="0"/>
              </a:rPr>
              <a:t>Ask the student which sentence is central to the meaning</a:t>
            </a:r>
          </a:p>
          <a:p>
            <a:r>
              <a:rPr lang="en-US" baseline="0" dirty="0"/>
              <a:t> </a:t>
            </a:r>
          </a:p>
          <a:p>
            <a:r>
              <a:rPr lang="en-US" baseline="0" dirty="0"/>
              <a:t>Let’s look at the next slide and then put the activities together.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64</a:t>
            </a:fld>
            <a:endParaRPr lang="en-US"/>
          </a:p>
        </p:txBody>
      </p:sp>
    </p:spTree>
    <p:extLst>
      <p:ext uri="{BB962C8B-B14F-4D97-AF65-F5344CB8AC3E}">
        <p14:creationId xmlns:p14="http://schemas.microsoft.com/office/powerpoint/2010/main" val="152511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is a genetic susceptibility for ASD, with a combination of genetic and environmental factors. It is not passed on like hair color. There are about 100 genes that have been tied to Autism or to its hallmark behaviors but no one gene mutation causes the disorder.  2018 article discusses abnormal white matter in the social areas of the brain.</a:t>
            </a:r>
          </a:p>
          <a:p>
            <a:r>
              <a:rPr lang="en-US" baseline="0" dirty="0"/>
              <a:t>Blood tests=gene expression</a:t>
            </a:r>
          </a:p>
          <a:p>
            <a:r>
              <a:rPr lang="en-US" baseline="0" dirty="0"/>
              <a:t>Fractional anisotropy=brain biomarkers</a:t>
            </a:r>
          </a:p>
          <a:p>
            <a:r>
              <a:rPr lang="en-US" baseline="0" dirty="0"/>
              <a:t>Alabama 1 in 175</a:t>
            </a:r>
          </a:p>
          <a:p>
            <a:r>
              <a:rPr lang="en-US" baseline="0" dirty="0"/>
              <a:t>New Jersey 1 in 46</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a:t>
            </a:fld>
            <a:endParaRPr lang="en-US"/>
          </a:p>
        </p:txBody>
      </p:sp>
    </p:spTree>
    <p:extLst>
      <p:ext uri="{BB962C8B-B14F-4D97-AF65-F5344CB8AC3E}">
        <p14:creationId xmlns:p14="http://schemas.microsoft.com/office/powerpoint/2010/main" val="17092629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the class how to use the paper strips cut, use of computer to cut and paste, use of highlighted</a:t>
            </a:r>
            <a:r>
              <a:rPr lang="en-US" baseline="0" dirty="0"/>
              <a:t> features</a:t>
            </a:r>
          </a:p>
          <a:p>
            <a:endParaRPr lang="en-US" baseline="0" dirty="0"/>
          </a:p>
          <a:p>
            <a:r>
              <a:rPr lang="en-US" baseline="0" dirty="0"/>
              <a:t>Then the student has a built in study guide</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65</a:t>
            </a:fld>
            <a:endParaRPr lang="en-US"/>
          </a:p>
        </p:txBody>
      </p:sp>
    </p:spTree>
    <p:extLst>
      <p:ext uri="{BB962C8B-B14F-4D97-AF65-F5344CB8AC3E}">
        <p14:creationId xmlns:p14="http://schemas.microsoft.com/office/powerpoint/2010/main" val="5429924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We know the benefits of graphic organizers.</a:t>
            </a:r>
          </a:p>
          <a:p>
            <a:endParaRPr lang="en-US" altLang="en-US" dirty="0">
              <a:latin typeface="Times New Roman" pitchFamily="18" charset="0"/>
            </a:endParaRPr>
          </a:p>
          <a:p>
            <a:r>
              <a:rPr lang="en-US" altLang="en-US" dirty="0">
                <a:latin typeface="Times New Roman" pitchFamily="18" charset="0"/>
              </a:rPr>
              <a:t>They can be helpful for students who have difficulty organizing what they read.</a:t>
            </a:r>
          </a:p>
          <a:p>
            <a:endParaRPr lang="en-US" altLang="en-US" dirty="0">
              <a:latin typeface="Times New Roman" pitchFamily="18" charset="0"/>
            </a:endParaRPr>
          </a:p>
          <a:p>
            <a:r>
              <a:rPr lang="en-US" altLang="en-US" dirty="0">
                <a:latin typeface="Times New Roman" pitchFamily="18" charset="0"/>
              </a:rPr>
              <a:t>These students will not know how to use them effectively, though, without explicit instruction.</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recommends matching the skill deficit of your student with the graphic organizer you choose. (</a:t>
            </a:r>
            <a:r>
              <a:rPr lang="en-US" altLang="en-US" dirty="0" err="1">
                <a:latin typeface="Times New Roman" pitchFamily="18" charset="0"/>
              </a:rPr>
              <a:t>ie</a:t>
            </a:r>
            <a:r>
              <a:rPr lang="en-US" altLang="en-US" dirty="0">
                <a:latin typeface="Times New Roman" pitchFamily="18" charset="0"/>
              </a:rPr>
              <a:t> sequencing, w</a:t>
            </a:r>
            <a:r>
              <a:rPr lang="en-US" altLang="en-US" baseline="0" dirty="0">
                <a:latin typeface="Times New Roman" pitchFamily="18" charset="0"/>
              </a:rPr>
              <a:t> questions, characters, etc.)</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Then, teach them how to use it.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66</a:t>
            </a:fld>
            <a:endParaRPr lang="en-US"/>
          </a:p>
        </p:txBody>
      </p:sp>
    </p:spTree>
    <p:extLst>
      <p:ext uri="{BB962C8B-B14F-4D97-AF65-F5344CB8AC3E}">
        <p14:creationId xmlns:p14="http://schemas.microsoft.com/office/powerpoint/2010/main" val="21910874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Choose the graphic organizer based on the purpose.</a:t>
            </a:r>
          </a:p>
          <a:p>
            <a:pPr>
              <a:defRPr/>
            </a:pPr>
            <a:endParaRPr lang="en-US" dirty="0"/>
          </a:p>
          <a:p>
            <a:pPr>
              <a:defRPr/>
            </a:pPr>
            <a:r>
              <a:rPr lang="en-US" dirty="0"/>
              <a:t>Key skills that are weaknesses in students with </a:t>
            </a:r>
            <a:r>
              <a:rPr lang="en-US" dirty="0" err="1"/>
              <a:t>hyperlexia</a:t>
            </a:r>
            <a:r>
              <a:rPr lang="en-US" dirty="0"/>
              <a:t> are listed in the handout: ** Hand out the Graphic Organizers</a:t>
            </a:r>
            <a:r>
              <a:rPr lang="en-US" baseline="0" dirty="0"/>
              <a:t> strategy list** </a:t>
            </a:r>
            <a:endParaRPr lang="en-US" dirty="0"/>
          </a:p>
          <a:p>
            <a:pPr>
              <a:defRPr/>
            </a:pPr>
            <a:endParaRPr lang="en-US" dirty="0"/>
          </a:p>
          <a:p>
            <a:pPr>
              <a:defRPr/>
            </a:pPr>
            <a:r>
              <a:rPr lang="en-US" dirty="0"/>
              <a:t>Initially, choose familiar material of high interest so the student is only learning one new thing – the skill – rather than also trying to understand unfamiliar content.</a:t>
            </a:r>
          </a:p>
          <a:p>
            <a:pPr>
              <a:defRPr/>
            </a:pPr>
            <a:endParaRPr lang="en-US" dirty="0"/>
          </a:p>
          <a:p>
            <a:pPr marL="174708" indent="-174708">
              <a:buFont typeface="Arial" pitchFamily="34" charset="0"/>
              <a:buChar char="•"/>
              <a:defRPr/>
            </a:pPr>
            <a:r>
              <a:rPr lang="en-US" dirty="0"/>
              <a:t>Model or demonstrate the use of the organizer on a board, overhead or computer while students fill out individual copies</a:t>
            </a:r>
          </a:p>
          <a:p>
            <a:pPr marL="174708" indent="-174708">
              <a:buFont typeface="Arial" pitchFamily="34" charset="0"/>
              <a:buChar char="•"/>
              <a:defRPr/>
            </a:pPr>
            <a:endParaRPr lang="en-US" dirty="0"/>
          </a:p>
          <a:p>
            <a:pPr marL="174708" indent="-174708">
              <a:buFont typeface="Arial" pitchFamily="34" charset="0"/>
              <a:buChar char="•"/>
              <a:defRPr/>
            </a:pPr>
            <a:r>
              <a:rPr lang="en-US" dirty="0"/>
              <a:t>Guided practice – students are supported to fill in their forms until they are able to work independently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67</a:t>
            </a:fld>
            <a:endParaRPr lang="en-US"/>
          </a:p>
        </p:txBody>
      </p:sp>
    </p:spTree>
    <p:extLst>
      <p:ext uri="{BB962C8B-B14F-4D97-AF65-F5344CB8AC3E}">
        <p14:creationId xmlns:p14="http://schemas.microsoft.com/office/powerpoint/2010/main" val="28360454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Graphic organizers are visual tools used to organize information and show the relationship between concepts.</a:t>
            </a:r>
          </a:p>
          <a:p>
            <a:endParaRPr lang="en-US" altLang="en-US" dirty="0">
              <a:latin typeface="Times New Roman" pitchFamily="18" charset="0"/>
            </a:endParaRPr>
          </a:p>
          <a:p>
            <a:r>
              <a:rPr lang="en-US" altLang="en-US" dirty="0">
                <a:latin typeface="Times New Roman" pitchFamily="18" charset="0"/>
              </a:rPr>
              <a:t>Use of graphic organizers is recommended by the National Reading Panel as an effective way to improve comprehension for the average reader.</a:t>
            </a:r>
          </a:p>
          <a:p>
            <a:endParaRPr lang="en-US" altLang="en-US" dirty="0">
              <a:latin typeface="Times New Roman" pitchFamily="18" charset="0"/>
            </a:endParaRPr>
          </a:p>
          <a:p>
            <a:r>
              <a:rPr lang="en-US" altLang="en-US" dirty="0">
                <a:latin typeface="Times New Roman" pitchFamily="18" charset="0"/>
              </a:rPr>
              <a:t>SmartArt with Windows 2007 has different types of graphics that can be inserted into Word documents or </a:t>
            </a:r>
            <a:r>
              <a:rPr lang="en-US" altLang="en-US" dirty="0" err="1">
                <a:latin typeface="Times New Roman" pitchFamily="18" charset="0"/>
              </a:rPr>
              <a:t>Powerpoint</a:t>
            </a:r>
            <a:r>
              <a:rPr lang="en-US" altLang="en-US" dirty="0">
                <a:latin typeface="Times New Roman" pitchFamily="18" charset="0"/>
              </a:rPr>
              <a:t> presentations, there are</a:t>
            </a:r>
            <a:r>
              <a:rPr lang="en-US" altLang="en-US" baseline="0" dirty="0">
                <a:latin typeface="Times New Roman" pitchFamily="18" charset="0"/>
              </a:rPr>
              <a:t> a variety of </a:t>
            </a:r>
            <a:r>
              <a:rPr lang="en-US" altLang="en-US" baseline="0" dirty="0" err="1">
                <a:latin typeface="Times New Roman" pitchFamily="18" charset="0"/>
              </a:rPr>
              <a:t>configuartions</a:t>
            </a:r>
            <a:r>
              <a:rPr lang="en-US" altLang="en-US" baseline="0" dirty="0">
                <a:latin typeface="Times New Roman" pitchFamily="18" charset="0"/>
              </a:rPr>
              <a:t>, </a:t>
            </a:r>
            <a:r>
              <a:rPr lang="en-US" altLang="en-US" dirty="0">
                <a:latin typeface="Times New Roman" pitchFamily="18" charset="0"/>
              </a:rPr>
              <a:t>some will show you circular diagrams some linear…</a:t>
            </a:r>
          </a:p>
          <a:p>
            <a:endParaRPr lang="en-US" altLang="en-US" dirty="0">
              <a:latin typeface="Times New Roman" pitchFamily="18" charset="0"/>
            </a:endParaRPr>
          </a:p>
          <a:p>
            <a:r>
              <a:rPr lang="en-US" altLang="en-US" dirty="0">
                <a:latin typeface="Times New Roman" pitchFamily="18" charset="0"/>
              </a:rPr>
              <a:t>So, let’s look at our expository text. </a:t>
            </a:r>
          </a:p>
          <a:p>
            <a:endParaRPr lang="en-US" altLang="en-US" dirty="0">
              <a:latin typeface="Times New Roman" pitchFamily="18" charset="0"/>
            </a:endParaRPr>
          </a:p>
          <a:p>
            <a:r>
              <a:rPr lang="en-US" altLang="en-US" dirty="0">
                <a:latin typeface="Times New Roman" pitchFamily="18" charset="0"/>
              </a:rPr>
              <a:t>So, in preparing to teach this lesson, I’d again access prior knowledge and teach vocabulary words. For expository text, my primer passage would be the headings. </a:t>
            </a:r>
          </a:p>
          <a:p>
            <a:endParaRPr lang="en-US" altLang="en-US" dirty="0">
              <a:latin typeface="Times New Roman" pitchFamily="18" charset="0"/>
            </a:endParaRPr>
          </a:p>
          <a:p>
            <a:r>
              <a:rPr lang="en-US" altLang="en-US" dirty="0">
                <a:latin typeface="Times New Roman" pitchFamily="18" charset="0"/>
              </a:rPr>
              <a:t>I can do it in a list or I can use SmartArt and make a graphic organizer. </a:t>
            </a:r>
          </a:p>
          <a:p>
            <a:endParaRPr lang="en-US" altLang="en-US" dirty="0">
              <a:latin typeface="Times New Roman" pitchFamily="18" charset="0"/>
            </a:endParaRPr>
          </a:p>
          <a:p>
            <a:r>
              <a:rPr lang="en-US" altLang="en-US" dirty="0">
                <a:latin typeface="Times New Roman" pitchFamily="18" charset="0"/>
              </a:rPr>
              <a:t>I can then demonstrate cutting a sentence out of each paragraph to see what the main idea is.  I can then copy and paste it into my summary.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68</a:t>
            </a:fld>
            <a:endParaRPr lang="en-US"/>
          </a:p>
        </p:txBody>
      </p:sp>
    </p:spTree>
    <p:extLst>
      <p:ext uri="{BB962C8B-B14F-4D97-AF65-F5344CB8AC3E}">
        <p14:creationId xmlns:p14="http://schemas.microsoft.com/office/powerpoint/2010/main" val="42388541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Each type of material has a different purpose –</a:t>
            </a:r>
          </a:p>
          <a:p>
            <a:pPr>
              <a:defRPr/>
            </a:pPr>
            <a:endParaRPr lang="en-US" dirty="0"/>
          </a:p>
          <a:p>
            <a:pPr marL="174708" indent="-174708">
              <a:buFont typeface="Arial" pitchFamily="34" charset="0"/>
              <a:buChar char="•"/>
              <a:defRPr/>
            </a:pPr>
            <a:r>
              <a:rPr lang="en-US" dirty="0"/>
              <a:t>Share current news</a:t>
            </a:r>
          </a:p>
          <a:p>
            <a:pPr marL="174708" indent="-174708">
              <a:buFont typeface="Arial" pitchFamily="34" charset="0"/>
              <a:buChar char="•"/>
              <a:defRPr/>
            </a:pPr>
            <a:r>
              <a:rPr lang="en-US" dirty="0"/>
              <a:t>Inform</a:t>
            </a:r>
          </a:p>
          <a:p>
            <a:pPr marL="174708" indent="-174708">
              <a:buFont typeface="Arial" pitchFamily="34" charset="0"/>
              <a:buChar char="•"/>
              <a:defRPr/>
            </a:pPr>
            <a:r>
              <a:rPr lang="en-US" dirty="0"/>
              <a:t>Entertain</a:t>
            </a:r>
          </a:p>
          <a:p>
            <a:pPr marL="174708" indent="-174708">
              <a:buFont typeface="Arial" pitchFamily="34" charset="0"/>
              <a:buChar char="•"/>
              <a:defRPr/>
            </a:pPr>
            <a:r>
              <a:rPr lang="en-US" dirty="0"/>
              <a:t>Teach</a:t>
            </a:r>
          </a:p>
          <a:p>
            <a:pPr marL="174708" indent="-174708">
              <a:buFont typeface="Arial" pitchFamily="34" charset="0"/>
              <a:buChar char="•"/>
              <a:defRPr/>
            </a:pPr>
            <a:endParaRPr lang="en-US" dirty="0"/>
          </a:p>
          <a:p>
            <a:pPr>
              <a:buFont typeface="Arial" pitchFamily="34" charset="0"/>
              <a:buNone/>
              <a:defRPr/>
            </a:pPr>
            <a:r>
              <a:rPr lang="en-US" dirty="0"/>
              <a:t>Each has a predictable style of organization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69</a:t>
            </a:fld>
            <a:endParaRPr lang="en-US"/>
          </a:p>
        </p:txBody>
      </p:sp>
    </p:spTree>
    <p:extLst>
      <p:ext uri="{BB962C8B-B14F-4D97-AF65-F5344CB8AC3E}">
        <p14:creationId xmlns:p14="http://schemas.microsoft.com/office/powerpoint/2010/main" val="36901421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Text is organized through the use of text features.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70</a:t>
            </a:fld>
            <a:endParaRPr lang="en-US"/>
          </a:p>
        </p:txBody>
      </p:sp>
    </p:spTree>
    <p:extLst>
      <p:ext uri="{BB962C8B-B14F-4D97-AF65-F5344CB8AC3E}">
        <p14:creationId xmlns:p14="http://schemas.microsoft.com/office/powerpoint/2010/main" val="13833618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Explicitly</a:t>
            </a:r>
            <a:r>
              <a:rPr lang="en-US" baseline="0" dirty="0"/>
              <a:t> teach text structures. </a:t>
            </a:r>
            <a:r>
              <a:rPr lang="en-US" dirty="0"/>
              <a:t>Again, use practice materials that are familiar and of high interest so the student is only learning the new skill.</a:t>
            </a:r>
          </a:p>
          <a:p>
            <a:pPr>
              <a:defRPr/>
            </a:pPr>
            <a:endParaRPr lang="en-US" dirty="0"/>
          </a:p>
          <a:p>
            <a:pPr>
              <a:defRPr/>
            </a:pPr>
            <a:r>
              <a:rPr lang="en-US" dirty="0"/>
              <a:t>After you select the text with the structure you want to teach:</a:t>
            </a:r>
          </a:p>
          <a:p>
            <a:pPr>
              <a:defRPr/>
            </a:pPr>
            <a:endParaRPr lang="en-US" dirty="0"/>
          </a:p>
          <a:p>
            <a:pPr marL="174708" indent="-174708">
              <a:buFont typeface="Arial" pitchFamily="34" charset="0"/>
              <a:buChar char="•"/>
              <a:defRPr/>
            </a:pPr>
            <a:r>
              <a:rPr lang="en-US" dirty="0"/>
              <a:t>Stimulate prior knowledge of text structures the student is already familiar with and uses</a:t>
            </a:r>
          </a:p>
          <a:p>
            <a:pPr marL="174708" indent="-174708">
              <a:buFont typeface="Arial" pitchFamily="34" charset="0"/>
              <a:buChar char="•"/>
              <a:defRPr/>
            </a:pPr>
            <a:endParaRPr lang="en-US" dirty="0"/>
          </a:p>
          <a:p>
            <a:pPr marL="174708" indent="-174708">
              <a:buFont typeface="Arial" pitchFamily="34" charset="0"/>
              <a:buChar char="•"/>
              <a:defRPr/>
            </a:pPr>
            <a:r>
              <a:rPr lang="en-US" dirty="0"/>
              <a:t>Explain what it is used for and why it helps the student to use it. Provide examples</a:t>
            </a:r>
          </a:p>
          <a:p>
            <a:pPr marL="174708" indent="-174708">
              <a:buFont typeface="Arial" pitchFamily="34" charset="0"/>
              <a:buChar char="•"/>
              <a:defRPr/>
            </a:pPr>
            <a:endParaRPr lang="en-US" dirty="0"/>
          </a:p>
          <a:p>
            <a:pPr marL="174708" indent="-174708">
              <a:buFont typeface="Arial" pitchFamily="34" charset="0"/>
              <a:buChar char="•"/>
              <a:defRPr/>
            </a:pPr>
            <a:r>
              <a:rPr lang="en-US" dirty="0"/>
              <a:t>Select a short sample text to identify the text structure element in context, explain what it is and make the connections with the text to demonstrate its usefulness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74</a:t>
            </a:fld>
            <a:endParaRPr lang="en-US"/>
          </a:p>
        </p:txBody>
      </p:sp>
    </p:spTree>
    <p:extLst>
      <p:ext uri="{BB962C8B-B14F-4D97-AF65-F5344CB8AC3E}">
        <p14:creationId xmlns:p14="http://schemas.microsoft.com/office/powerpoint/2010/main" val="22419261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document/source will have a different text organization or structure.</a:t>
            </a:r>
          </a:p>
        </p:txBody>
      </p:sp>
      <p:sp>
        <p:nvSpPr>
          <p:cNvPr id="4" name="Slide Number Placeholder 3"/>
          <p:cNvSpPr>
            <a:spLocks noGrp="1"/>
          </p:cNvSpPr>
          <p:nvPr>
            <p:ph type="sldNum" sz="quarter" idx="10"/>
          </p:nvPr>
        </p:nvSpPr>
        <p:spPr/>
        <p:txBody>
          <a:bodyPr/>
          <a:lstStyle/>
          <a:p>
            <a:fld id="{8B082D59-7CA7-4077-9791-668CE5F87F9C}" type="slidenum">
              <a:rPr lang="en-US" smtClean="0"/>
              <a:t>75</a:t>
            </a:fld>
            <a:endParaRPr lang="en-US"/>
          </a:p>
        </p:txBody>
      </p:sp>
    </p:spTree>
    <p:extLst>
      <p:ext uri="{BB962C8B-B14F-4D97-AF65-F5344CB8AC3E}">
        <p14:creationId xmlns:p14="http://schemas.microsoft.com/office/powerpoint/2010/main" val="10740400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given from the literacy leader power</a:t>
            </a:r>
            <a:r>
              <a:rPr lang="en-US" baseline="0" dirty="0"/>
              <a:t>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76</a:t>
            </a:fld>
            <a:endParaRPr lang="en-US"/>
          </a:p>
        </p:txBody>
      </p:sp>
    </p:spTree>
    <p:extLst>
      <p:ext uri="{BB962C8B-B14F-4D97-AF65-F5344CB8AC3E}">
        <p14:creationId xmlns:p14="http://schemas.microsoft.com/office/powerpoint/2010/main" val="167030455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literacy leader power</a:t>
            </a:r>
            <a:r>
              <a:rPr lang="en-US" baseline="0" dirty="0"/>
              <a:t>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77</a:t>
            </a:fld>
            <a:endParaRPr lang="en-US"/>
          </a:p>
        </p:txBody>
      </p:sp>
    </p:spTree>
    <p:extLst>
      <p:ext uri="{BB962C8B-B14F-4D97-AF65-F5344CB8AC3E}">
        <p14:creationId xmlns:p14="http://schemas.microsoft.com/office/powerpoint/2010/main" val="3553784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Complex</a:t>
            </a:r>
            <a:r>
              <a:rPr lang="en-US" baseline="0" dirty="0"/>
              <a:t> disorder of the CNS. ASD predominantly involves and/or affects the CNS. Students with ASD are wired differently. There is a wide range of severity hence the spectrum term of the disorder. (Siblings don’t even show the same gene abnormalities.)</a:t>
            </a:r>
          </a:p>
          <a:p>
            <a:endParaRPr lang="en-US" baseline="0" dirty="0"/>
          </a:p>
          <a:p>
            <a:r>
              <a:rPr lang="en-US" baseline="0" dirty="0"/>
              <a:t>How many of you have had the chance to go to the training in  Bloomington?</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a:t>
            </a:fld>
            <a:endParaRPr lang="en-US"/>
          </a:p>
        </p:txBody>
      </p:sp>
    </p:spTree>
    <p:extLst>
      <p:ext uri="{BB962C8B-B14F-4D97-AF65-F5344CB8AC3E}">
        <p14:creationId xmlns:p14="http://schemas.microsoft.com/office/powerpoint/2010/main" val="8894217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idea for identifying the organization, the features</a:t>
            </a:r>
            <a:r>
              <a:rPr lang="en-US" baseline="0" dirty="0"/>
              <a:t>, and the structures of a text -  </a:t>
            </a:r>
            <a:r>
              <a:rPr lang="en-US" dirty="0"/>
              <a:t>From literacy leader power point</a:t>
            </a:r>
          </a:p>
        </p:txBody>
      </p:sp>
      <p:sp>
        <p:nvSpPr>
          <p:cNvPr id="4" name="Slide Number Placeholder 3"/>
          <p:cNvSpPr>
            <a:spLocks noGrp="1"/>
          </p:cNvSpPr>
          <p:nvPr>
            <p:ph type="sldNum" sz="quarter" idx="10"/>
          </p:nvPr>
        </p:nvSpPr>
        <p:spPr/>
        <p:txBody>
          <a:bodyPr/>
          <a:lstStyle/>
          <a:p>
            <a:fld id="{8B082D59-7CA7-4077-9791-668CE5F87F9C}" type="slidenum">
              <a:rPr lang="en-US" smtClean="0"/>
              <a:t>78</a:t>
            </a:fld>
            <a:endParaRPr lang="en-US"/>
          </a:p>
        </p:txBody>
      </p:sp>
    </p:spTree>
    <p:extLst>
      <p:ext uri="{BB962C8B-B14F-4D97-AF65-F5344CB8AC3E}">
        <p14:creationId xmlns:p14="http://schemas.microsoft.com/office/powerpoint/2010/main" val="41202255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written best on slide 80 of the literacy</a:t>
            </a:r>
            <a:r>
              <a:rPr lang="en-US" baseline="0" dirty="0"/>
              <a:t> leader power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80</a:t>
            </a:fld>
            <a:endParaRPr lang="en-US"/>
          </a:p>
        </p:txBody>
      </p:sp>
    </p:spTree>
    <p:extLst>
      <p:ext uri="{BB962C8B-B14F-4D97-AF65-F5344CB8AC3E}">
        <p14:creationId xmlns:p14="http://schemas.microsoft.com/office/powerpoint/2010/main" val="27538207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Also called a story walk or a picture walk</a:t>
            </a:r>
          </a:p>
          <a:p>
            <a:pPr>
              <a:defRPr/>
            </a:pPr>
            <a:r>
              <a:rPr lang="en-US" dirty="0"/>
              <a:t>Students with ASD have a hard time with prediction. Previewing may help them perceive the order and sequence of events</a:t>
            </a:r>
          </a:p>
          <a:p>
            <a:pPr>
              <a:defRPr/>
            </a:pPr>
            <a:r>
              <a:rPr lang="en-US" dirty="0"/>
              <a:t>*</a:t>
            </a:r>
            <a:r>
              <a:rPr lang="en-US" baseline="0" dirty="0"/>
              <a:t> </a:t>
            </a:r>
            <a:r>
              <a:rPr lang="en-US" dirty="0"/>
              <a:t>We preview to get an idea of what the material is about and how it is organized</a:t>
            </a:r>
          </a:p>
          <a:p>
            <a:pPr>
              <a:defRPr/>
            </a:pPr>
            <a:r>
              <a:rPr lang="en-US" dirty="0"/>
              <a:t>*</a:t>
            </a:r>
            <a:r>
              <a:rPr lang="en-US" baseline="0" dirty="0"/>
              <a:t> </a:t>
            </a:r>
            <a:r>
              <a:rPr lang="en-US" dirty="0"/>
              <a:t>Previewing improves understanding, helps us get ready to read by looking at the material and getting a general idea</a:t>
            </a:r>
          </a:p>
          <a:p>
            <a:pPr>
              <a:defRPr/>
            </a:pPr>
            <a:r>
              <a:rPr lang="en-US" dirty="0"/>
              <a:t>*</a:t>
            </a:r>
            <a:r>
              <a:rPr lang="en-US" baseline="0" dirty="0"/>
              <a:t> </a:t>
            </a:r>
            <a:r>
              <a:rPr lang="en-US" dirty="0"/>
              <a:t>A movie preview gets our interest, lets us know the main idea, the theme and what type of movie it will be (comedy, thriller, drama, fantasy)</a:t>
            </a:r>
          </a:p>
          <a:p>
            <a:pPr>
              <a:defRPr/>
            </a:pPr>
            <a:r>
              <a:rPr lang="en-US" dirty="0"/>
              <a:t>*</a:t>
            </a:r>
            <a:r>
              <a:rPr lang="en-US" baseline="0" dirty="0"/>
              <a:t> </a:t>
            </a:r>
            <a:r>
              <a:rPr lang="en-US" dirty="0"/>
              <a:t>What is happening in this picture? What will this story be about? For books without pictures, review text organization and layout – headings, chapter titles, etc.</a:t>
            </a:r>
          </a:p>
          <a:p>
            <a:pPr>
              <a:defRPr/>
            </a:pPr>
            <a:r>
              <a:rPr lang="en-US" dirty="0"/>
              <a:t>*</a:t>
            </a:r>
            <a:r>
              <a:rPr lang="en-US" baseline="0" dirty="0"/>
              <a:t> </a:t>
            </a:r>
            <a:r>
              <a:rPr lang="en-US" dirty="0"/>
              <a:t>Ask what material will be covered in a specific section based on heading, word in bold print….</a:t>
            </a:r>
          </a:p>
          <a:p>
            <a:pPr>
              <a:defRPr/>
            </a:pPr>
            <a:r>
              <a:rPr lang="en-US" dirty="0"/>
              <a:t>*</a:t>
            </a:r>
            <a:r>
              <a:rPr lang="en-US" baseline="0" dirty="0"/>
              <a:t> </a:t>
            </a:r>
            <a:r>
              <a:rPr lang="en-US" dirty="0"/>
              <a:t>Think aloud as you guide students through the reading material. Ask students what will be important based on the clues they see (headings, bold words)</a:t>
            </a:r>
          </a:p>
          <a:p>
            <a:pPr>
              <a:defRPr/>
            </a:pPr>
            <a:r>
              <a:rPr lang="en-US" dirty="0"/>
              <a:t>*</a:t>
            </a:r>
            <a:r>
              <a:rPr lang="en-US" baseline="0" dirty="0"/>
              <a:t> </a:t>
            </a:r>
            <a:r>
              <a:rPr lang="en-US" dirty="0"/>
              <a:t>Start with a short book the student prefers. Demonstrate the skill using preferred material. Move to an unknown text on a similar theme</a:t>
            </a:r>
          </a:p>
          <a:p>
            <a:pPr>
              <a:defRPr/>
            </a:pPr>
            <a:r>
              <a:rPr lang="en-US" dirty="0"/>
              <a:t>*</a:t>
            </a:r>
            <a:r>
              <a:rPr lang="en-US" baseline="0" dirty="0"/>
              <a:t> </a:t>
            </a:r>
            <a:r>
              <a:rPr lang="en-US" dirty="0"/>
              <a:t>Move to unfamiliar reading material at an easy reading level and then move to more difficult material as skill is mastered.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81</a:t>
            </a:fld>
            <a:endParaRPr lang="en-US"/>
          </a:p>
        </p:txBody>
      </p:sp>
    </p:spTree>
    <p:extLst>
      <p:ext uri="{BB962C8B-B14F-4D97-AF65-F5344CB8AC3E}">
        <p14:creationId xmlns:p14="http://schemas.microsoft.com/office/powerpoint/2010/main" val="377967524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charset="0"/>
              <a:buChar char="•"/>
            </a:pPr>
            <a:r>
              <a:rPr lang="en-US" altLang="en-US" dirty="0">
                <a:latin typeface="Times New Roman" pitchFamily="18" charset="0"/>
              </a:rPr>
              <a:t>Many students with ASD have difficulties with auditory processing and miss some spoken language. Seeing discrete words may help the reader realize “Oh, That’s what they’re saying!”</a:t>
            </a:r>
          </a:p>
          <a:p>
            <a:pPr marL="174708" indent="-174708">
              <a:buFont typeface="Arial" charset="0"/>
              <a:buChar char="•"/>
            </a:pPr>
            <a:r>
              <a:rPr lang="en-US" altLang="en-US" dirty="0">
                <a:latin typeface="Times New Roman" pitchFamily="18" charset="0"/>
              </a:rPr>
              <a:t>Help self-monitoring as the reader follows along</a:t>
            </a:r>
          </a:p>
          <a:p>
            <a:pPr marL="174708" indent="-174708">
              <a:buFont typeface="Arial" charset="0"/>
              <a:buChar char="•"/>
            </a:pPr>
            <a:r>
              <a:rPr lang="en-US" altLang="en-US" dirty="0">
                <a:latin typeface="Times New Roman" pitchFamily="18" charset="0"/>
              </a:rPr>
              <a:t>When favorite videos are replayed,</a:t>
            </a:r>
          </a:p>
          <a:p>
            <a:pPr marL="174708" indent="-174708">
              <a:buFont typeface="Arial" charset="0"/>
              <a:buChar char="•"/>
            </a:pPr>
            <a:r>
              <a:rPr lang="en-US" altLang="en-US" dirty="0">
                <a:latin typeface="Times New Roman" pitchFamily="18" charset="0"/>
              </a:rPr>
              <a:t>For students with strong visual memory</a:t>
            </a:r>
          </a:p>
          <a:p>
            <a:pPr marL="174708" indent="-174708">
              <a:buFont typeface="Arial" charset="0"/>
              <a:buChar char="•"/>
            </a:pPr>
            <a:r>
              <a:rPr lang="en-US" altLang="en-US" dirty="0">
                <a:latin typeface="Times New Roman" pitchFamily="18" charset="0"/>
              </a:rPr>
              <a:t>Many times the artist and name of the music is displayed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82</a:t>
            </a:fld>
            <a:endParaRPr lang="en-US"/>
          </a:p>
        </p:txBody>
      </p:sp>
    </p:spTree>
    <p:extLst>
      <p:ext uri="{BB962C8B-B14F-4D97-AF65-F5344CB8AC3E}">
        <p14:creationId xmlns:p14="http://schemas.microsoft.com/office/powerpoint/2010/main" val="208236881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Steps to teaching – lets</a:t>
            </a:r>
            <a:r>
              <a:rPr lang="en-US" altLang="en-US" baseline="0" dirty="0">
                <a:latin typeface="Times New Roman" pitchFamily="18" charset="0"/>
              </a:rPr>
              <a:t> check out a website. Make sure  you turn off your pop-up blocker.</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83</a:t>
            </a:fld>
            <a:endParaRPr lang="en-US"/>
          </a:p>
        </p:txBody>
      </p:sp>
    </p:spTree>
    <p:extLst>
      <p:ext uri="{BB962C8B-B14F-4D97-AF65-F5344CB8AC3E}">
        <p14:creationId xmlns:p14="http://schemas.microsoft.com/office/powerpoint/2010/main" val="25125667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charset="0"/>
              <a:buChar char="•"/>
            </a:pPr>
            <a:r>
              <a:rPr lang="en-US" dirty="0"/>
              <a:t>My favorite!</a:t>
            </a:r>
            <a:r>
              <a:rPr lang="en-US" baseline="0" dirty="0"/>
              <a:t> </a:t>
            </a:r>
            <a:r>
              <a:rPr lang="en-US" altLang="en-US" dirty="0">
                <a:latin typeface="Times New Roman" pitchFamily="18" charset="0"/>
              </a:rPr>
              <a:t>Much of the information about a topic, character or historical period is presented visually, language-free</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Exposure through film can clarify descriptions, objects and concepts. Individuals with ASD are reported to miss the “gist” or point of static photographs or focus on the wrong details</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Given the difficulty creating visual images if they have not experienced an event, the reader has something concrete to visualize while reading</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Develop common experiences and interests – form friendships through areas of shared interest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84</a:t>
            </a:fld>
            <a:endParaRPr lang="en-US"/>
          </a:p>
        </p:txBody>
      </p:sp>
    </p:spTree>
    <p:extLst>
      <p:ext uri="{BB962C8B-B14F-4D97-AF65-F5344CB8AC3E}">
        <p14:creationId xmlns:p14="http://schemas.microsoft.com/office/powerpoint/2010/main" val="372384874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we view the film after the book – it is very helpful to watch before the chapter is read so that the</a:t>
            </a:r>
            <a:r>
              <a:rPr lang="en-US" baseline="0" dirty="0"/>
              <a:t> student can borrow a visual picture of what is taking place as they read.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85</a:t>
            </a:fld>
            <a:endParaRPr lang="en-US"/>
          </a:p>
        </p:txBody>
      </p:sp>
    </p:spTree>
    <p:extLst>
      <p:ext uri="{BB962C8B-B14F-4D97-AF65-F5344CB8AC3E}">
        <p14:creationId xmlns:p14="http://schemas.microsoft.com/office/powerpoint/2010/main" val="10319699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Research with students with ASD shows that talking, writing and drawing pictures about stories can reinforce comprehension – for students with good fine motor skills</a:t>
            </a:r>
          </a:p>
          <a:p>
            <a:pPr>
              <a:buFont typeface="Arial" pitchFamily="34" charset="0"/>
              <a:buNone/>
              <a:defRPr/>
            </a:pPr>
            <a:endParaRPr lang="en-US" dirty="0"/>
          </a:p>
          <a:p>
            <a:pPr marL="174708" indent="-174708">
              <a:buFont typeface="Arial" pitchFamily="34" charset="0"/>
              <a:buChar char="•"/>
              <a:defRPr/>
            </a:pPr>
            <a:r>
              <a:rPr lang="en-US" dirty="0"/>
              <a:t>Make your own movie in your mind</a:t>
            </a:r>
          </a:p>
          <a:p>
            <a:pPr marL="174708" indent="-174708">
              <a:buFont typeface="Arial" pitchFamily="34" charset="0"/>
              <a:buChar char="•"/>
              <a:defRPr/>
            </a:pPr>
            <a:endParaRPr lang="en-US" dirty="0"/>
          </a:p>
          <a:p>
            <a:pPr marL="174708" indent="-174708">
              <a:buFont typeface="Arial" pitchFamily="34" charset="0"/>
              <a:buChar char="•"/>
              <a:defRPr/>
            </a:pPr>
            <a:r>
              <a:rPr lang="en-US" dirty="0"/>
              <a:t>In more advanced classes, you can discuss the differences and teach about artistic license in filmmaking and the filmmaker’s perspective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86</a:t>
            </a:fld>
            <a:endParaRPr lang="en-US"/>
          </a:p>
        </p:txBody>
      </p:sp>
    </p:spTree>
    <p:extLst>
      <p:ext uri="{BB962C8B-B14F-4D97-AF65-F5344CB8AC3E}">
        <p14:creationId xmlns:p14="http://schemas.microsoft.com/office/powerpoint/2010/main" val="290049953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As a pre-reading strategy, reading scripts can be active and engaging.  Taking turns reading dialogue aloud can enhance meaning and understanding. Younger kids Reader’s Theatre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87</a:t>
            </a:fld>
            <a:endParaRPr lang="en-US"/>
          </a:p>
        </p:txBody>
      </p:sp>
    </p:spTree>
    <p:extLst>
      <p:ext uri="{BB962C8B-B14F-4D97-AF65-F5344CB8AC3E}">
        <p14:creationId xmlns:p14="http://schemas.microsoft.com/office/powerpoint/2010/main" val="284923730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Start small and be selective. Choose the story and scene with the most learning potential – are you targeting verbal and nonverbal cues, their perspectives of the characters, cause-and-effect, descriptors of emotional level?</a:t>
            </a:r>
          </a:p>
          <a:p>
            <a:pPr>
              <a:defRPr/>
            </a:pPr>
            <a:endParaRPr lang="en-US" dirty="0"/>
          </a:p>
          <a:p>
            <a:pPr>
              <a:defRPr/>
            </a:pPr>
            <a:r>
              <a:rPr lang="en-US" dirty="0"/>
              <a:t>Follow the same steps as comparing a movie and a book</a:t>
            </a:r>
          </a:p>
          <a:p>
            <a:pPr>
              <a:defRPr/>
            </a:pPr>
            <a:endParaRPr lang="en-US" dirty="0"/>
          </a:p>
          <a:p>
            <a:pPr marL="174708" indent="-174708">
              <a:buFont typeface="Arial" pitchFamily="34" charset="0"/>
              <a:buChar char="•"/>
              <a:defRPr/>
            </a:pPr>
            <a:r>
              <a:rPr lang="en-US" dirty="0"/>
              <a:t>Students can look at what was cut from the book to make the play and why – students may agree or disagree</a:t>
            </a:r>
          </a:p>
          <a:p>
            <a:pPr marL="174708" indent="-174708">
              <a:buFont typeface="Arial" pitchFamily="34" charset="0"/>
              <a:buChar char="•"/>
              <a:defRPr/>
            </a:pPr>
            <a:endParaRPr lang="en-US" dirty="0"/>
          </a:p>
          <a:p>
            <a:pPr marL="174708" indent="-174708">
              <a:buFont typeface="Arial" pitchFamily="34" charset="0"/>
              <a:buChar char="•"/>
              <a:defRPr/>
            </a:pPr>
            <a:r>
              <a:rPr lang="en-US" dirty="0"/>
              <a:t>Select scenes from the play where a clear emotional component is described</a:t>
            </a:r>
          </a:p>
          <a:p>
            <a:pPr marL="174708" indent="-174708">
              <a:buFont typeface="Arial" pitchFamily="34" charset="0"/>
              <a:buChar char="•"/>
              <a:defRPr/>
            </a:pPr>
            <a:endParaRPr lang="en-US" dirty="0"/>
          </a:p>
          <a:p>
            <a:pPr marL="174708" indent="-174708">
              <a:buFont typeface="Arial" pitchFamily="34" charset="0"/>
              <a:buChar char="•"/>
              <a:defRPr/>
            </a:pPr>
            <a:r>
              <a:rPr lang="en-US" dirty="0"/>
              <a:t>Assign a degree of emotion to different groups. Use language to describe how to use facial expression and body language to express different intensities of emotions. When reading the script, students can look for clues in the text that hint at the emotional level</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88</a:t>
            </a:fld>
            <a:endParaRPr lang="en-US"/>
          </a:p>
        </p:txBody>
      </p:sp>
    </p:spTree>
    <p:extLst>
      <p:ext uri="{BB962C8B-B14F-4D97-AF65-F5344CB8AC3E}">
        <p14:creationId xmlns:p14="http://schemas.microsoft.com/office/powerpoint/2010/main" val="3848945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She cleaned at Drexel College of Medicine where she donated her body to science. Dr. Rufus B Weaver dissected her CNS. It took 5 months.</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a:t>
            </a:fld>
            <a:endParaRPr lang="en-US"/>
          </a:p>
        </p:txBody>
      </p:sp>
    </p:spTree>
    <p:extLst>
      <p:ext uri="{BB962C8B-B14F-4D97-AF65-F5344CB8AC3E}">
        <p14:creationId xmlns:p14="http://schemas.microsoft.com/office/powerpoint/2010/main" val="154362237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located in your</a:t>
            </a:r>
            <a:r>
              <a:rPr lang="en-US" baseline="0" dirty="0"/>
              <a:t> list of websites.</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89</a:t>
            </a:fld>
            <a:endParaRPr lang="en-US"/>
          </a:p>
        </p:txBody>
      </p:sp>
    </p:spTree>
    <p:extLst>
      <p:ext uri="{BB962C8B-B14F-4D97-AF65-F5344CB8AC3E}">
        <p14:creationId xmlns:p14="http://schemas.microsoft.com/office/powerpoint/2010/main" val="12083278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Readers with </a:t>
            </a:r>
            <a:r>
              <a:rPr lang="en-US" altLang="en-US" dirty="0" err="1">
                <a:latin typeface="Times New Roman" pitchFamily="18" charset="0"/>
              </a:rPr>
              <a:t>hyperlexia</a:t>
            </a:r>
            <a:r>
              <a:rPr lang="en-US" altLang="en-US" dirty="0">
                <a:latin typeface="Times New Roman" pitchFamily="18" charset="0"/>
              </a:rPr>
              <a:t> – and many students with ASD – tend to word call. They do not interact with , relate to or hold onto the meaning of the word being read. They identify a word without understanding what it means. As a result, they don’t add new words to their personal vocabulary the way the rest of us do. The meaning of a new word is not stored in their memory.</a:t>
            </a:r>
          </a:p>
          <a:p>
            <a:endParaRPr lang="en-US" altLang="en-US" dirty="0">
              <a:latin typeface="Times New Roman" pitchFamily="18" charset="0"/>
            </a:endParaRPr>
          </a:p>
          <a:p>
            <a:r>
              <a:rPr lang="en-US" altLang="en-US" dirty="0">
                <a:latin typeface="Times New Roman" pitchFamily="18" charset="0"/>
              </a:rPr>
              <a:t>Incidental learning (picking up words through casual exposure) doesn’t happen with students with ASD as it does with </a:t>
            </a:r>
            <a:r>
              <a:rPr lang="en-US" altLang="en-US" dirty="0" err="1">
                <a:latin typeface="Times New Roman" pitchFamily="18" charset="0"/>
              </a:rPr>
              <a:t>neurotypical</a:t>
            </a:r>
            <a:r>
              <a:rPr lang="en-US" altLang="en-US" dirty="0">
                <a:latin typeface="Times New Roman" pitchFamily="18" charset="0"/>
              </a:rPr>
              <a:t> students. Again, their interests and, as a result, their vocabulary, is narrow and deep rather than wide and diverse. </a:t>
            </a:r>
          </a:p>
          <a:p>
            <a:endParaRPr lang="en-US" altLang="en-US" dirty="0">
              <a:latin typeface="Times New Roman" pitchFamily="18" charset="0"/>
            </a:endParaRPr>
          </a:p>
          <a:p>
            <a:r>
              <a:rPr lang="en-US" altLang="en-US" dirty="0">
                <a:latin typeface="Times New Roman" pitchFamily="18" charset="0"/>
              </a:rPr>
              <a:t>Direct, explicit instruction of unfamiliar and key words is necessary before reading.  </a:t>
            </a:r>
          </a:p>
          <a:p>
            <a:endParaRPr lang="en-US" altLang="en-US" dirty="0">
              <a:latin typeface="Times New Roman" pitchFamily="18" charset="0"/>
            </a:endParaRPr>
          </a:p>
          <a:p>
            <a:r>
              <a:rPr lang="en-US" altLang="en-US" dirty="0">
                <a:latin typeface="Times New Roman" pitchFamily="18" charset="0"/>
              </a:rPr>
              <a:t>This is another area where there is little research on what works to build vocabulary for readers with ASD and no vocabulary intervention studies that include readers with ASD and </a:t>
            </a:r>
            <a:r>
              <a:rPr lang="en-US" altLang="en-US" dirty="0" err="1">
                <a:latin typeface="Times New Roman" pitchFamily="18" charset="0"/>
              </a:rPr>
              <a:t>hyperlexia</a:t>
            </a:r>
            <a:r>
              <a:rPr lang="en-US" altLang="en-US" dirty="0">
                <a:latin typeface="Times New Roman" pitchFamily="18" charset="0"/>
              </a:rPr>
              <a:t>. </a:t>
            </a:r>
          </a:p>
          <a:p>
            <a:endParaRPr lang="en-US" altLang="en-US" sz="1100" dirty="0">
              <a:latin typeface="Times New Roman" pitchFamily="18" charset="0"/>
            </a:endParaRPr>
          </a:p>
          <a:p>
            <a:r>
              <a:rPr lang="en-US" altLang="en-US" sz="1100" dirty="0">
                <a:latin typeface="Times New Roman" pitchFamily="18" charset="0"/>
              </a:rPr>
              <a:t>Emily </a:t>
            </a:r>
            <a:r>
              <a:rPr lang="en-US" altLang="en-US" sz="1100" dirty="0" err="1">
                <a:latin typeface="Times New Roman" pitchFamily="18" charset="0"/>
              </a:rPr>
              <a:t>Iland</a:t>
            </a:r>
            <a:r>
              <a:rPr lang="en-US" altLang="en-US" sz="1100" dirty="0">
                <a:latin typeface="Times New Roman" pitchFamily="18" charset="0"/>
              </a:rPr>
              <a:t> has done extensive research. Her book lists suggestions on guidelines to teach word meanings to students with </a:t>
            </a:r>
            <a:r>
              <a:rPr lang="en-US" altLang="en-US" sz="1100" dirty="0" err="1">
                <a:latin typeface="Times New Roman" pitchFamily="18" charset="0"/>
              </a:rPr>
              <a:t>hyperlexia</a:t>
            </a:r>
            <a:r>
              <a:rPr lang="en-US" altLang="en-US" sz="1100" dirty="0">
                <a:latin typeface="Times New Roman" pitchFamily="18" charset="0"/>
              </a:rPr>
              <a:t> and ASD and they are located on the general guidelines for teaching vocabulary handout in the resource materials.</a:t>
            </a:r>
          </a:p>
          <a:p>
            <a:endParaRPr lang="en-US" altLang="en-US" sz="1100" dirty="0">
              <a:latin typeface="Times New Roman" pitchFamily="18" charset="0"/>
            </a:endParaRPr>
          </a:p>
          <a:p>
            <a:pPr defTabSz="931774"/>
            <a:r>
              <a:rPr lang="en-US" altLang="en-US" dirty="0">
                <a:latin typeface="Times New Roman" pitchFamily="18" charset="0"/>
              </a:rPr>
              <a:t>Temple Grandin</a:t>
            </a:r>
            <a:r>
              <a:rPr lang="en-US" altLang="en-US" baseline="0" dirty="0">
                <a:latin typeface="Times New Roman" pitchFamily="18" charset="0"/>
              </a:rPr>
              <a:t> in her book “The way I see it” discusses the idea of up and down concepts. Develop short sentences using the vocab word to given mental pictures of the word. For example: Stars are up </a:t>
            </a:r>
            <a:r>
              <a:rPr lang="en-US" altLang="en-US" sz="1100" dirty="0">
                <a:latin typeface="Times New Roman" pitchFamily="18" charset="0"/>
              </a:rPr>
              <a:t>in the sky. The squirrel is up in the tree. You throw the ball up in the air.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90</a:t>
            </a:fld>
            <a:endParaRPr lang="en-US"/>
          </a:p>
        </p:txBody>
      </p:sp>
    </p:spTree>
    <p:extLst>
      <p:ext uri="{BB962C8B-B14F-4D97-AF65-F5344CB8AC3E}">
        <p14:creationId xmlns:p14="http://schemas.microsoft.com/office/powerpoint/2010/main" val="62566803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I was able to scan the text of Charlotte’s Web to a Rich text format that opened in Word. It’s not real accurate, but…</a:t>
            </a:r>
          </a:p>
          <a:p>
            <a:endParaRPr lang="en-US" altLang="en-US" dirty="0">
              <a:latin typeface="Times New Roman" pitchFamily="18" charset="0"/>
            </a:endParaRPr>
          </a:p>
          <a:p>
            <a:r>
              <a:rPr lang="en-US" altLang="en-US" dirty="0">
                <a:latin typeface="Times New Roman" pitchFamily="18" charset="0"/>
              </a:rPr>
              <a:t>In lieu of that,  typing phrases or sentences with key words would allow you to demonstrate this technique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92</a:t>
            </a:fld>
            <a:endParaRPr lang="en-US"/>
          </a:p>
        </p:txBody>
      </p:sp>
    </p:spTree>
    <p:extLst>
      <p:ext uri="{BB962C8B-B14F-4D97-AF65-F5344CB8AC3E}">
        <p14:creationId xmlns:p14="http://schemas.microsoft.com/office/powerpoint/2010/main" val="13936529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Computer-based activities engage learners – especially those on the spectrum.</a:t>
            </a:r>
          </a:p>
          <a:p>
            <a:pPr marL="174708" indent="-174708">
              <a:buFont typeface="Arial" pitchFamily="34" charset="0"/>
              <a:buChar char="•"/>
              <a:defRPr/>
            </a:pPr>
            <a:r>
              <a:rPr lang="en-US" dirty="0"/>
              <a:t>Many students with ASD prefer keyboarding to handwriting</a:t>
            </a:r>
          </a:p>
          <a:p>
            <a:pPr marL="174708" indent="-174708">
              <a:buFont typeface="Arial" pitchFamily="34" charset="0"/>
              <a:buChar char="•"/>
              <a:defRPr/>
            </a:pPr>
            <a:r>
              <a:rPr lang="en-US" dirty="0"/>
              <a:t>This activity builds on “the known” to create meaning</a:t>
            </a:r>
          </a:p>
          <a:p>
            <a:pPr marL="174708" indent="-174708">
              <a:buFont typeface="Arial" pitchFamily="34" charset="0"/>
              <a:buChar char="•"/>
              <a:defRPr/>
            </a:pPr>
            <a:r>
              <a:rPr lang="en-US" dirty="0"/>
              <a:t>This method addresses pre-teaching, vocabulary, self-monitoring skills and the use of context</a:t>
            </a:r>
          </a:p>
          <a:p>
            <a:pPr marL="174708" indent="-174708">
              <a:buFont typeface="Arial" pitchFamily="34" charset="0"/>
              <a:buChar char="•"/>
              <a:defRPr/>
            </a:pPr>
            <a:r>
              <a:rPr lang="en-US" dirty="0"/>
              <a:t>The reader is able to maintain the train of thought without being distracted by a dictionary</a:t>
            </a:r>
          </a:p>
          <a:p>
            <a:pPr marL="174708" indent="-174708">
              <a:buFont typeface="Arial" pitchFamily="34" charset="0"/>
              <a:buChar char="•"/>
              <a:defRPr/>
            </a:pPr>
            <a:r>
              <a:rPr lang="en-US" dirty="0"/>
              <a:t>This is a useful tool for lifetime reading</a:t>
            </a:r>
          </a:p>
          <a:p>
            <a:endParaRPr lang="en-US" altLang="en-US" dirty="0">
              <a:latin typeface="Times New Roman" pitchFamily="18" charset="0"/>
            </a:endParaRPr>
          </a:p>
          <a:p>
            <a:r>
              <a:rPr lang="en-US" altLang="en-US" dirty="0">
                <a:latin typeface="Times New Roman" pitchFamily="18" charset="0"/>
              </a:rPr>
              <a:t>If the student does not know the meaning of any of the synonyms, sometimes they know the meaning of the antonym</a:t>
            </a:r>
          </a:p>
          <a:p>
            <a:endParaRPr lang="en-US" altLang="en-US" dirty="0">
              <a:latin typeface="Times New Roman" pitchFamily="18" charset="0"/>
            </a:endParaRPr>
          </a:p>
          <a:p>
            <a:r>
              <a:rPr lang="en-US" altLang="en-US" dirty="0">
                <a:latin typeface="Times New Roman" pitchFamily="18" charset="0"/>
              </a:rPr>
              <a:t>A thesaurus option is also available.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93</a:t>
            </a:fld>
            <a:endParaRPr lang="en-US"/>
          </a:p>
        </p:txBody>
      </p:sp>
    </p:spTree>
    <p:extLst>
      <p:ext uri="{BB962C8B-B14F-4D97-AF65-F5344CB8AC3E}">
        <p14:creationId xmlns:p14="http://schemas.microsoft.com/office/powerpoint/2010/main" val="158614709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94</a:t>
            </a:fld>
            <a:endParaRPr lang="en-US"/>
          </a:p>
        </p:txBody>
      </p:sp>
    </p:spTree>
    <p:extLst>
      <p:ext uri="{BB962C8B-B14F-4D97-AF65-F5344CB8AC3E}">
        <p14:creationId xmlns:p14="http://schemas.microsoft.com/office/powerpoint/2010/main" val="779263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Small, portable and user-friendly allowing rapid clarification of word meaning</a:t>
            </a:r>
          </a:p>
          <a:p>
            <a:pPr marL="174708" indent="-174708">
              <a:buFont typeface="Arial" pitchFamily="34" charset="0"/>
              <a:buChar char="•"/>
              <a:defRPr/>
            </a:pPr>
            <a:r>
              <a:rPr lang="en-US" dirty="0"/>
              <a:t>Once the routine is learned, it can be used during any type of reading task</a:t>
            </a:r>
          </a:p>
          <a:p>
            <a:pPr marL="174708" indent="-174708">
              <a:buFont typeface="Arial" pitchFamily="34" charset="0"/>
              <a:buChar char="•"/>
              <a:defRPr/>
            </a:pPr>
            <a:r>
              <a:rPr lang="en-US" dirty="0"/>
              <a:t>May be used to clarify the meaning of a spoken word during a lecture or presentation</a:t>
            </a:r>
          </a:p>
          <a:p>
            <a:pPr marL="174708" indent="-174708">
              <a:buFont typeface="Arial" pitchFamily="34" charset="0"/>
              <a:buChar char="•"/>
              <a:defRPr/>
            </a:pPr>
            <a:r>
              <a:rPr lang="en-US" dirty="0"/>
              <a:t>Readers with ASD may have good prerequisite skills such as identifying the parts of speech that allows them to select the appropriate meaning (if not, teach this skill before using this strategy)</a:t>
            </a:r>
          </a:p>
          <a:p>
            <a:pPr marL="174708" indent="-174708">
              <a:buFont typeface="Arial" pitchFamily="34" charset="0"/>
              <a:buChar char="•"/>
              <a:defRPr/>
            </a:pPr>
            <a:r>
              <a:rPr lang="en-US" dirty="0"/>
              <a:t>It is an accommodation that helps the student fit in with the peer group as it is a “cool” technology</a:t>
            </a:r>
          </a:p>
          <a:p>
            <a:pPr marL="174708" indent="-174708">
              <a:buFont typeface="Arial" pitchFamily="34" charset="0"/>
              <a:buChar char="•"/>
              <a:defRPr/>
            </a:pPr>
            <a:endParaRPr lang="en-US" dirty="0"/>
          </a:p>
          <a:p>
            <a:pPr marL="174708" indent="-174708">
              <a:buFont typeface="Arial" pitchFamily="34" charset="0"/>
              <a:buChar char="•"/>
              <a:defRPr/>
            </a:pPr>
            <a:r>
              <a:rPr lang="en-US" dirty="0"/>
              <a:t>Steps </a:t>
            </a:r>
          </a:p>
          <a:p>
            <a:pPr marL="174708" indent="-174708">
              <a:buFont typeface="Arial" pitchFamily="34" charset="0"/>
              <a:buChar char="•"/>
              <a:defRPr/>
            </a:pPr>
            <a:endParaRPr lang="en-US" dirty="0"/>
          </a:p>
          <a:p>
            <a:pPr>
              <a:buFont typeface="Arial" pitchFamily="34" charset="0"/>
              <a:buNone/>
              <a:defRPr/>
            </a:pPr>
            <a:r>
              <a:rPr lang="en-US" dirty="0"/>
              <a:t>When I got my “smart” phone almost a year ago, I knew it was smarter than I was and downloading the dictionary app seemed like a good idea. It wasn’t until I was going through Emily </a:t>
            </a:r>
            <a:r>
              <a:rPr lang="en-US" dirty="0" err="1"/>
              <a:t>Iland’s</a:t>
            </a:r>
            <a:r>
              <a:rPr lang="en-US" dirty="0"/>
              <a:t> book that I realized what it could do….</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95</a:t>
            </a:fld>
            <a:endParaRPr lang="en-US"/>
          </a:p>
        </p:txBody>
      </p:sp>
    </p:spTree>
    <p:extLst>
      <p:ext uri="{BB962C8B-B14F-4D97-AF65-F5344CB8AC3E}">
        <p14:creationId xmlns:p14="http://schemas.microsoft.com/office/powerpoint/2010/main" val="285342615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Electronic dictionaries, if included in your student’s IEP, can be used for high-stakes tests.  Mrs. </a:t>
            </a:r>
            <a:r>
              <a:rPr lang="en-US" altLang="en-US" dirty="0" err="1">
                <a:latin typeface="Times New Roman" pitchFamily="18" charset="0"/>
              </a:rPr>
              <a:t>Iland’s</a:t>
            </a:r>
            <a:r>
              <a:rPr lang="en-US" altLang="en-US" dirty="0">
                <a:latin typeface="Times New Roman" pitchFamily="18" charset="0"/>
              </a:rPr>
              <a:t> son was able to pass his CPA exam with the help of his electronic dictionary. Apparently, the examiner’s provide the electronic dictionary so it is important to find out which one they use so the student can practice with it.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96</a:t>
            </a:fld>
            <a:endParaRPr lang="en-US"/>
          </a:p>
        </p:txBody>
      </p:sp>
    </p:spTree>
    <p:extLst>
      <p:ext uri="{BB962C8B-B14F-4D97-AF65-F5344CB8AC3E}">
        <p14:creationId xmlns:p14="http://schemas.microsoft.com/office/powerpoint/2010/main" val="3481521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Greater ability to create meaning and grow vocabulary than reading definitions or even viewing pictures</a:t>
            </a:r>
          </a:p>
          <a:p>
            <a:pPr marL="174708" indent="-174708">
              <a:buFont typeface="Arial" pitchFamily="34" charset="0"/>
              <a:buChar char="•"/>
              <a:defRPr/>
            </a:pPr>
            <a:r>
              <a:rPr lang="en-US" dirty="0"/>
              <a:t>Concrete and visual way to grow vocabulary of nouns, adjectives and verbs as, when handling objects, students discuss characteristics,  - describe features, characteristics and details of items – use senses – see, feel, smell, touch, hear (taste when appropriate)</a:t>
            </a:r>
          </a:p>
          <a:p>
            <a:pPr marL="174708" indent="-174708">
              <a:buFont typeface="Arial" pitchFamily="34" charset="0"/>
              <a:buChar char="•"/>
              <a:defRPr/>
            </a:pPr>
            <a:r>
              <a:rPr lang="en-US" dirty="0"/>
              <a:t>Creates a visual memory</a:t>
            </a:r>
          </a:p>
          <a:p>
            <a:pPr marL="174708" indent="-174708">
              <a:buFont typeface="Arial" pitchFamily="34" charset="0"/>
              <a:buChar char="•"/>
              <a:defRPr/>
            </a:pPr>
            <a:endParaRPr lang="en-US" dirty="0"/>
          </a:p>
          <a:p>
            <a:pPr marL="174708" indent="-174708">
              <a:defRPr/>
            </a:pPr>
            <a:r>
              <a:rPr lang="en-US" dirty="0"/>
              <a:t>Historical societies can be helpful.</a:t>
            </a:r>
          </a:p>
          <a:p>
            <a:pPr marL="174708" indent="-174708">
              <a:defRPr/>
            </a:pPr>
            <a:endParaRPr lang="en-US" dirty="0"/>
          </a:p>
          <a:p>
            <a:pPr marL="174708" indent="-174708">
              <a:defRPr/>
            </a:pPr>
            <a:r>
              <a:rPr lang="en-US" dirty="0"/>
              <a:t>What items would you find to for Charlottes web chapter one?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97</a:t>
            </a:fld>
            <a:endParaRPr lang="en-US"/>
          </a:p>
        </p:txBody>
      </p:sp>
    </p:spTree>
    <p:extLst>
      <p:ext uri="{BB962C8B-B14F-4D97-AF65-F5344CB8AC3E}">
        <p14:creationId xmlns:p14="http://schemas.microsoft.com/office/powerpoint/2010/main" val="114017647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Font typeface="Times New Roman" pitchFamily="18" charset="0"/>
              <a:buAutoNum type="arabicPeriod"/>
              <a:defRPr/>
            </a:pPr>
            <a:r>
              <a:rPr lang="en-US" dirty="0"/>
              <a:t>To access prior knowledge if a student is “drawing a blank”, players ask</a:t>
            </a:r>
          </a:p>
          <a:p>
            <a:pPr>
              <a:defRPr/>
            </a:pPr>
            <a:r>
              <a:rPr lang="en-US" dirty="0"/>
              <a:t>“What do you think this is?”</a:t>
            </a:r>
          </a:p>
          <a:p>
            <a:pPr>
              <a:defRPr/>
            </a:pPr>
            <a:r>
              <a:rPr lang="en-US" dirty="0"/>
              <a:t>“What do you think it does?”</a:t>
            </a:r>
          </a:p>
          <a:p>
            <a:pPr>
              <a:defRPr/>
            </a:pPr>
            <a:r>
              <a:rPr lang="en-US" dirty="0"/>
              <a:t>“What do you think it is called?”</a:t>
            </a:r>
          </a:p>
          <a:p>
            <a:pPr>
              <a:defRPr/>
            </a:pPr>
            <a:r>
              <a:rPr lang="en-US" dirty="0"/>
              <a:t>“What name would you give it?”</a:t>
            </a:r>
          </a:p>
          <a:p>
            <a:pPr>
              <a:defRPr/>
            </a:pPr>
            <a:endParaRPr lang="en-US" dirty="0"/>
          </a:p>
          <a:p>
            <a:pPr>
              <a:defRPr/>
            </a:pPr>
            <a:r>
              <a:rPr lang="en-US" dirty="0"/>
              <a:t>Multiple choice or matching format will be helpful for our students who “draw a blank”.</a:t>
            </a:r>
          </a:p>
          <a:p>
            <a:pPr>
              <a:defRPr/>
            </a:pPr>
            <a:endParaRPr lang="en-US" dirty="0"/>
          </a:p>
          <a:p>
            <a:pPr>
              <a:defRPr/>
            </a:pPr>
            <a:r>
              <a:rPr lang="en-US" dirty="0"/>
              <a:t>2. To reinforce, a student can create a set of objects that are key to a story of high personal interest and share those with classmates…</a:t>
            </a:r>
          </a:p>
          <a:p>
            <a:pPr>
              <a:defRPr/>
            </a:pPr>
            <a:r>
              <a:rPr lang="en-US" dirty="0"/>
              <a:t>Or create his own matching game to discuss</a:t>
            </a:r>
          </a:p>
          <a:p>
            <a:pPr>
              <a:defRPr/>
            </a:pPr>
            <a:r>
              <a:rPr lang="en-US" dirty="0"/>
              <a:t>“What do you think this is?”</a:t>
            </a:r>
          </a:p>
          <a:p>
            <a:pPr>
              <a:defRPr/>
            </a:pPr>
            <a:r>
              <a:rPr lang="en-US" dirty="0"/>
              <a:t>“What do you think it does?”</a:t>
            </a:r>
          </a:p>
          <a:p>
            <a:pPr>
              <a:defRPr/>
            </a:pPr>
            <a:r>
              <a:rPr lang="en-US" dirty="0"/>
              <a:t>“What do you think it is called?”</a:t>
            </a:r>
          </a:p>
          <a:p>
            <a:pPr>
              <a:defRPr/>
            </a:pPr>
            <a:r>
              <a:rPr lang="en-US" dirty="0"/>
              <a:t>“What name would you give it?”</a:t>
            </a:r>
          </a:p>
          <a:p>
            <a:pPr>
              <a:defRPr/>
            </a:pPr>
            <a:endParaRPr lang="en-US" dirty="0"/>
          </a:p>
          <a:p>
            <a:pPr>
              <a:defRPr/>
            </a:pPr>
            <a:r>
              <a:rPr lang="en-US" dirty="0"/>
              <a:t>The student shines by focusing on an area of interest… May need guidance in perspective taking to make sure the other students would be interested in the topic or objects</a:t>
            </a:r>
          </a:p>
          <a:p>
            <a:pPr>
              <a:defRPr/>
            </a:pPr>
            <a:endParaRPr lang="en-US" dirty="0"/>
          </a:p>
          <a:p>
            <a:pPr>
              <a:defRPr/>
            </a:pPr>
            <a:r>
              <a:rPr lang="en-US" dirty="0"/>
              <a:t>Students may expand their vocabulary beyond their own area of interest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98</a:t>
            </a:fld>
            <a:endParaRPr lang="en-US"/>
          </a:p>
        </p:txBody>
      </p:sp>
    </p:spTree>
    <p:extLst>
      <p:ext uri="{BB962C8B-B14F-4D97-AF65-F5344CB8AC3E}">
        <p14:creationId xmlns:p14="http://schemas.microsoft.com/office/powerpoint/2010/main" val="916977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Readers with ASD have a hard time creating visual images in response to spoken or written words.</a:t>
            </a:r>
          </a:p>
          <a:p>
            <a:pPr>
              <a:defRPr/>
            </a:pPr>
            <a:r>
              <a:rPr lang="en-US" b="1" i="1" dirty="0"/>
              <a:t>Einstein is quoted as saying, “If I can’t picture it, I can’t understand it.”</a:t>
            </a:r>
          </a:p>
          <a:p>
            <a:pPr>
              <a:defRPr/>
            </a:pPr>
            <a:r>
              <a:rPr lang="en-US" dirty="0"/>
              <a:t>Advantages</a:t>
            </a:r>
          </a:p>
          <a:p>
            <a:pPr marL="174708" indent="-174708">
              <a:buFont typeface="Arial" pitchFamily="34" charset="0"/>
              <a:buChar char="•"/>
              <a:defRPr/>
            </a:pPr>
            <a:r>
              <a:rPr lang="en-US" dirty="0"/>
              <a:t>Statistics suggest that a students needs 12 meaningful exposures to a word to be able to understand it. Searching for computer images is concrete, meaningful and motivating</a:t>
            </a:r>
          </a:p>
          <a:p>
            <a:pPr marL="174708" indent="-174708">
              <a:buFont typeface="Arial" pitchFamily="34" charset="0"/>
              <a:buChar char="•"/>
              <a:defRPr/>
            </a:pPr>
            <a:r>
              <a:rPr lang="en-US" dirty="0"/>
              <a:t>May help create connection between descriptive text and real objects</a:t>
            </a:r>
          </a:p>
          <a:p>
            <a:pPr marL="174708" indent="-174708">
              <a:buFont typeface="Arial" pitchFamily="34" charset="0"/>
              <a:buChar char="•"/>
              <a:defRPr/>
            </a:pPr>
            <a:r>
              <a:rPr lang="en-US" dirty="0"/>
              <a:t>Use language to describe attributes…. Grow vocabulary</a:t>
            </a:r>
          </a:p>
          <a:p>
            <a:pPr>
              <a:buFont typeface="Arial" pitchFamily="34" charset="0"/>
              <a:buNone/>
              <a:defRPr/>
            </a:pPr>
            <a:r>
              <a:rPr lang="en-US" dirty="0"/>
              <a:t>Google images describes itself as “the most comprehensive image search on the web”</a:t>
            </a:r>
          </a:p>
          <a:p>
            <a:pPr>
              <a:buFont typeface="Arial" pitchFamily="34" charset="0"/>
              <a:buNone/>
              <a:defRPr/>
            </a:pPr>
            <a:r>
              <a:rPr lang="en-US" dirty="0"/>
              <a:t>If “free use” of the Internet is not advisable, use the image search tool with greater control.</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99</a:t>
            </a:fld>
            <a:endParaRPr lang="en-US"/>
          </a:p>
        </p:txBody>
      </p:sp>
    </p:spTree>
    <p:extLst>
      <p:ext uri="{BB962C8B-B14F-4D97-AF65-F5344CB8AC3E}">
        <p14:creationId xmlns:p14="http://schemas.microsoft.com/office/powerpoint/2010/main" val="2540255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15"/>
              </a:spcBef>
              <a:buClr>
                <a:srgbClr val="6F89F7"/>
              </a:buClr>
              <a:buSzPct val="110000"/>
              <a:buBlip>
                <a:blip r:embed="rId3"/>
              </a:buBlip>
            </a:pPr>
            <a:r>
              <a:rPr lang="en-US" dirty="0"/>
              <a:t>Additional challenges</a:t>
            </a:r>
            <a:r>
              <a:rPr lang="en-US" baseline="0" dirty="0"/>
              <a:t> can include: </a:t>
            </a:r>
            <a:r>
              <a:rPr lang="en-GB" altLang="en-US" dirty="0">
                <a:solidFill>
                  <a:srgbClr val="40458C"/>
                </a:solidFill>
              </a:rPr>
              <a:t>Challenges integrating sensory information</a:t>
            </a:r>
          </a:p>
          <a:p>
            <a:pPr>
              <a:spcBef>
                <a:spcPts val="815"/>
              </a:spcBef>
              <a:buClr>
                <a:srgbClr val="6F89F7"/>
              </a:buClr>
              <a:buSzPct val="110000"/>
              <a:buBlip>
                <a:blip r:embed="rId3"/>
              </a:buBlip>
            </a:pPr>
            <a:r>
              <a:rPr lang="en-GB" altLang="en-US" dirty="0">
                <a:solidFill>
                  <a:srgbClr val="40458C"/>
                </a:solidFill>
                <a:cs typeface="Arial" charset="0"/>
              </a:rPr>
              <a:t>Behaviours similar to ADHD – extraneous noises, movements</a:t>
            </a:r>
          </a:p>
          <a:p>
            <a:pPr>
              <a:spcBef>
                <a:spcPts val="713"/>
              </a:spcBef>
              <a:buClr>
                <a:srgbClr val="6F89F7"/>
              </a:buClr>
              <a:buSzPct val="126000"/>
              <a:buBlip>
                <a:blip r:embed="rId3"/>
              </a:buBlip>
            </a:pPr>
            <a:r>
              <a:rPr lang="en-GB" altLang="en-US" dirty="0">
                <a:solidFill>
                  <a:srgbClr val="40458C"/>
                </a:solidFill>
                <a:cs typeface="Arial" charset="0"/>
              </a:rPr>
              <a:t>Fine motor skills – very challenging or very precise</a:t>
            </a:r>
          </a:p>
          <a:p>
            <a:pPr>
              <a:spcBef>
                <a:spcPts val="713"/>
              </a:spcBef>
              <a:buClr>
                <a:srgbClr val="6F89F7"/>
              </a:buClr>
              <a:buSzPct val="126000"/>
              <a:buBlip>
                <a:blip r:embed="rId3"/>
              </a:buBlip>
            </a:pPr>
            <a:r>
              <a:rPr lang="en-GB" altLang="en-US" dirty="0">
                <a:solidFill>
                  <a:srgbClr val="40458C"/>
                </a:solidFill>
                <a:cs typeface="Arial" charset="0"/>
              </a:rPr>
              <a:t>Gross motor coordination is often a challenge</a:t>
            </a:r>
          </a:p>
          <a:p>
            <a:pPr>
              <a:spcBef>
                <a:spcPts val="713"/>
              </a:spcBef>
              <a:buClr>
                <a:srgbClr val="6F89F7"/>
              </a:buClr>
              <a:buSzPct val="126000"/>
              <a:buBlip>
                <a:blip r:embed="rId3"/>
              </a:buBlip>
            </a:pPr>
            <a:r>
              <a:rPr lang="en-GB" altLang="en-US" dirty="0">
                <a:solidFill>
                  <a:srgbClr val="40458C"/>
                </a:solidFill>
                <a:cs typeface="Arial" charset="0"/>
              </a:rPr>
              <a:t>Anxiety – perfectionism</a:t>
            </a:r>
          </a:p>
          <a:p>
            <a:pPr>
              <a:spcBef>
                <a:spcPts val="713"/>
              </a:spcBef>
              <a:buClr>
                <a:srgbClr val="6F89F7"/>
              </a:buClr>
              <a:buSzPct val="126000"/>
              <a:buBlip>
                <a:blip r:embed="rId3"/>
              </a:buBlip>
            </a:pPr>
            <a:r>
              <a:rPr lang="en-GB" altLang="en-US" dirty="0">
                <a:solidFill>
                  <a:srgbClr val="40458C"/>
                </a:solidFill>
                <a:cs typeface="Arial" charset="0"/>
              </a:rPr>
              <a:t>Obsessive-compulsive </a:t>
            </a:r>
            <a:r>
              <a:rPr lang="en-GB" altLang="en-US" dirty="0" err="1">
                <a:solidFill>
                  <a:srgbClr val="40458C"/>
                </a:solidFill>
                <a:cs typeface="Arial" charset="0"/>
              </a:rPr>
              <a:t>behaviors</a:t>
            </a:r>
            <a:endParaRPr lang="en-GB" altLang="en-US" dirty="0">
              <a:solidFill>
                <a:srgbClr val="40458C"/>
              </a:solidFill>
              <a:cs typeface="Arial"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a:t>
            </a:fld>
            <a:endParaRPr lang="en-US"/>
          </a:p>
        </p:txBody>
      </p:sp>
    </p:spTree>
    <p:extLst>
      <p:ext uri="{BB962C8B-B14F-4D97-AF65-F5344CB8AC3E}">
        <p14:creationId xmlns:p14="http://schemas.microsoft.com/office/powerpoint/2010/main" val="98429173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Create a visual dictionary</a:t>
            </a:r>
            <a:r>
              <a:rPr lang="en-US" baseline="0" dirty="0"/>
              <a:t> for chapter one of Charlottes web chapter 1.</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100</a:t>
            </a:fld>
            <a:endParaRPr lang="en-US"/>
          </a:p>
        </p:txBody>
      </p:sp>
    </p:spTree>
    <p:extLst>
      <p:ext uri="{BB962C8B-B14F-4D97-AF65-F5344CB8AC3E}">
        <p14:creationId xmlns:p14="http://schemas.microsoft.com/office/powerpoint/2010/main" val="419369069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Ideas suggested by Emily </a:t>
            </a:r>
            <a:r>
              <a:rPr lang="en-US" dirty="0" err="1"/>
              <a:t>Iland</a:t>
            </a:r>
            <a:r>
              <a:rPr lang="en-US" dirty="0"/>
              <a:t> for </a:t>
            </a:r>
            <a:r>
              <a:rPr lang="en-US" baseline="0" dirty="0"/>
              <a:t>use in the classroom </a:t>
            </a:r>
          </a:p>
          <a:p>
            <a:endParaRPr lang="en-US" baseline="0" dirty="0"/>
          </a:p>
          <a:p>
            <a:r>
              <a:rPr lang="en-US" baseline="0" dirty="0"/>
              <a:t>Any questions so far?</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101</a:t>
            </a:fld>
            <a:endParaRPr lang="en-US"/>
          </a:p>
        </p:txBody>
      </p:sp>
    </p:spTree>
    <p:extLst>
      <p:ext uri="{BB962C8B-B14F-4D97-AF65-F5344CB8AC3E}">
        <p14:creationId xmlns:p14="http://schemas.microsoft.com/office/powerpoint/2010/main" val="397488124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Explore theory of mind – understanding the thoughts and intentions of the author and the purpose in selecting specific words</a:t>
            </a:r>
          </a:p>
          <a:p>
            <a:pPr marL="174708" indent="-174708">
              <a:buFont typeface="Arial" pitchFamily="34" charset="0"/>
              <a:buChar char="•"/>
              <a:defRPr/>
            </a:pPr>
            <a:r>
              <a:rPr lang="en-US" dirty="0"/>
              <a:t>Concrete way to teach implied meaning and inference at the word level – may be a foundation for developing awareness of other types of inference</a:t>
            </a:r>
          </a:p>
          <a:p>
            <a:pPr marL="174708" indent="-174708">
              <a:buFont typeface="Arial" pitchFamily="34" charset="0"/>
              <a:buChar char="•"/>
              <a:defRPr/>
            </a:pPr>
            <a:r>
              <a:rPr lang="en-US" dirty="0"/>
              <a:t>Many people with ASD like to make lists and may learn to rate words as positive, negative or neutral</a:t>
            </a:r>
          </a:p>
          <a:p>
            <a:pPr marL="174708" indent="-174708">
              <a:buFont typeface="Arial" pitchFamily="34" charset="0"/>
              <a:buChar char="•"/>
              <a:defRPr/>
            </a:pPr>
            <a:r>
              <a:rPr lang="en-US" dirty="0"/>
              <a:t>May help them vary their word choices when writing</a:t>
            </a:r>
          </a:p>
          <a:p>
            <a:pPr marL="174708" indent="-174708">
              <a:buFont typeface="Arial" pitchFamily="34" charset="0"/>
              <a:buChar char="•"/>
              <a:defRPr/>
            </a:pPr>
            <a:r>
              <a:rPr lang="en-US" dirty="0"/>
              <a:t>Connect the concrete visual cue with word meaning</a:t>
            </a:r>
          </a:p>
          <a:p>
            <a:pPr marL="174708" indent="-174708">
              <a:buFont typeface="Arial" pitchFamily="34" charset="0"/>
              <a:buChar char="•"/>
              <a:defRPr/>
            </a:pPr>
            <a:endParaRPr lang="en-US" dirty="0"/>
          </a:p>
          <a:p>
            <a:pPr marL="174708" indent="-174708">
              <a:buFont typeface="Arial" pitchFamily="34" charset="0"/>
              <a:buChar char="•"/>
              <a:defRPr/>
            </a:pPr>
            <a:r>
              <a:rPr lang="en-US" dirty="0"/>
              <a:t>Ask the students to think about something they like and relate to personally – a video game or activity they really like. Then think about words to describe something that is “kind of fun” and words to describe something that is “really, really fun”. </a:t>
            </a:r>
          </a:p>
          <a:p>
            <a:pPr marL="174708" indent="-174708">
              <a:buFont typeface="Arial" pitchFamily="34" charset="0"/>
              <a:buChar char="•"/>
              <a:defRPr/>
            </a:pPr>
            <a:r>
              <a:rPr lang="en-US" dirty="0"/>
              <a:t>“lightest” is least emotional or least strong - “darkest” is most emotional or most strong</a:t>
            </a:r>
          </a:p>
          <a:p>
            <a:pPr marL="174708" indent="-174708">
              <a:buFont typeface="Arial" pitchFamily="34" charset="0"/>
              <a:buChar char="•"/>
              <a:defRPr/>
            </a:pPr>
            <a:r>
              <a:rPr lang="en-US" dirty="0"/>
              <a:t>They have just ranked the words in order from weakest to strongest feeling or connotation. Select more key words from areas of high interest such as favorite foods or television shows</a:t>
            </a:r>
          </a:p>
          <a:p>
            <a:pPr marL="174708" indent="-174708">
              <a:buFont typeface="Arial" pitchFamily="34" charset="0"/>
              <a:buChar char="•"/>
              <a:defRPr/>
            </a:pPr>
            <a:r>
              <a:rPr lang="en-US" dirty="0"/>
              <a:t>Use the right click synonym to find synonyms for key words in text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103</a:t>
            </a:fld>
            <a:endParaRPr lang="en-US"/>
          </a:p>
        </p:txBody>
      </p:sp>
    </p:spTree>
    <p:extLst>
      <p:ext uri="{BB962C8B-B14F-4D97-AF65-F5344CB8AC3E}">
        <p14:creationId xmlns:p14="http://schemas.microsoft.com/office/powerpoint/2010/main" val="2966401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Different people can have different feelings or responses to the implied meanings</a:t>
            </a:r>
          </a:p>
          <a:p>
            <a:pPr marL="174708" indent="-174708">
              <a:buFont typeface="Arial" pitchFamily="34" charset="0"/>
              <a:buChar char="•"/>
              <a:defRPr/>
            </a:pPr>
            <a:r>
              <a:rPr lang="en-US" dirty="0"/>
              <a:t>People’s experiences and perspective may cause people to react differently to words. They may rank the intensity differently</a:t>
            </a:r>
          </a:p>
          <a:p>
            <a:pPr marL="174708" indent="-174708">
              <a:buFont typeface="Arial" pitchFamily="34" charset="0"/>
              <a:buChar char="•"/>
              <a:defRPr/>
            </a:pPr>
            <a:r>
              <a:rPr lang="en-US" dirty="0"/>
              <a:t>The author is choosing a word that is intended to be positive, negative or neutral</a:t>
            </a:r>
          </a:p>
          <a:p>
            <a:pPr marL="174708" indent="-174708">
              <a:buFont typeface="Arial" pitchFamily="34" charset="0"/>
              <a:buChar char="•"/>
              <a:defRPr/>
            </a:pPr>
            <a:r>
              <a:rPr lang="en-US" dirty="0"/>
              <a:t>People use connotation in real life just as the dialog of characters in stories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105</a:t>
            </a:fld>
            <a:endParaRPr lang="en-US"/>
          </a:p>
        </p:txBody>
      </p:sp>
    </p:spTree>
    <p:extLst>
      <p:ext uri="{BB962C8B-B14F-4D97-AF65-F5344CB8AC3E}">
        <p14:creationId xmlns:p14="http://schemas.microsoft.com/office/powerpoint/2010/main" val="36780861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What to say? And Emily</a:t>
            </a:r>
            <a:r>
              <a:rPr lang="en-US" altLang="en-US" baseline="0" dirty="0">
                <a:latin typeface="Times New Roman" pitchFamily="18" charset="0"/>
              </a:rPr>
              <a:t> Island activity,</a:t>
            </a:r>
            <a:r>
              <a:rPr lang="en-US" altLang="en-US" dirty="0">
                <a:latin typeface="Times New Roman" pitchFamily="18" charset="0"/>
              </a:rPr>
              <a:t> Is another sample activity.  </a:t>
            </a:r>
          </a:p>
          <a:p>
            <a:r>
              <a:rPr lang="en-US" altLang="en-US" dirty="0">
                <a:latin typeface="Times New Roman" pitchFamily="18" charset="0"/>
              </a:rPr>
              <a:t>Other ideas could include using ads – or political campaign rhetoric</a:t>
            </a:r>
          </a:p>
          <a:p>
            <a:endParaRPr lang="en-US" altLang="en-US" dirty="0">
              <a:latin typeface="Times New Roman" pitchFamily="18" charset="0"/>
            </a:endParaRPr>
          </a:p>
          <a:p>
            <a:r>
              <a:rPr lang="en-US" altLang="en-US" dirty="0">
                <a:latin typeface="Times New Roman" pitchFamily="18" charset="0"/>
              </a:rPr>
              <a:t>There are several gains to learning shades of meaning and connotation.</a:t>
            </a:r>
          </a:p>
          <a:p>
            <a:r>
              <a:rPr lang="en-US" altLang="en-US" dirty="0">
                <a:latin typeface="Times New Roman" pitchFamily="18" charset="0"/>
              </a:rPr>
              <a:t>Benefits may transfer to reading, writing and speaking</a:t>
            </a:r>
          </a:p>
          <a:p>
            <a:endParaRPr lang="en-US" altLang="en-US" dirty="0">
              <a:latin typeface="Times New Roman" pitchFamily="18" charset="0"/>
            </a:endParaRPr>
          </a:p>
          <a:p>
            <a:r>
              <a:rPr lang="en-US" altLang="en-US" dirty="0">
                <a:latin typeface="Times New Roman" pitchFamily="18" charset="0"/>
              </a:rPr>
              <a:t>Clearly, this skills would have a positive impact on a student’s language development and social interaction.</a:t>
            </a:r>
          </a:p>
          <a:p>
            <a:r>
              <a:rPr lang="en-US" altLang="en-US" dirty="0">
                <a:latin typeface="Times New Roman" pitchFamily="18" charset="0"/>
              </a:rPr>
              <a:t>Improvement in these areas enhances reading comprehension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106</a:t>
            </a:fld>
            <a:endParaRPr lang="en-US"/>
          </a:p>
        </p:txBody>
      </p:sp>
    </p:spTree>
    <p:extLst>
      <p:ext uri="{BB962C8B-B14F-4D97-AF65-F5344CB8AC3E}">
        <p14:creationId xmlns:p14="http://schemas.microsoft.com/office/powerpoint/2010/main" val="418247560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Suffixes (morpheme added to end to</a:t>
            </a:r>
            <a:r>
              <a:rPr lang="en-US" altLang="en-US" baseline="0" dirty="0">
                <a:latin typeface="Times New Roman" pitchFamily="18" charset="0"/>
              </a:rPr>
              <a:t> change or form a derivative</a:t>
            </a:r>
            <a:r>
              <a:rPr lang="en-US" altLang="en-US" dirty="0">
                <a:latin typeface="Times New Roman" pitchFamily="18" charset="0"/>
              </a:rPr>
              <a:t>, Affixes (add to beg</a:t>
            </a:r>
            <a:r>
              <a:rPr lang="en-US" altLang="en-US" baseline="0" dirty="0">
                <a:latin typeface="Times New Roman" pitchFamily="18" charset="0"/>
              </a:rPr>
              <a:t> or end of word to change meaning)</a:t>
            </a:r>
            <a:r>
              <a:rPr lang="en-US" altLang="en-US" dirty="0">
                <a:latin typeface="Times New Roman" pitchFamily="18" charset="0"/>
              </a:rPr>
              <a:t>, Root Meanings (word or</a:t>
            </a:r>
            <a:r>
              <a:rPr lang="en-US" altLang="en-US" baseline="0" dirty="0">
                <a:latin typeface="Times New Roman" pitchFamily="18" charset="0"/>
              </a:rPr>
              <a:t> word elements from which other words grow) – prefixes </a:t>
            </a:r>
            <a:r>
              <a:rPr lang="en-US" altLang="en-US" baseline="0">
                <a:latin typeface="Times New Roman" pitchFamily="18" charset="0"/>
              </a:rPr>
              <a:t>and suffixes</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The most common prefixes and suffixes for nouns and verbs are included in your handouts.</a:t>
            </a:r>
          </a:p>
          <a:p>
            <a:endParaRPr lang="en-US" altLang="en-US" dirty="0">
              <a:latin typeface="Times New Roman" pitchFamily="18" charset="0"/>
            </a:endParaRPr>
          </a:p>
          <a:p>
            <a:r>
              <a:rPr lang="en-US" altLang="en-US" dirty="0">
                <a:latin typeface="Times New Roman" pitchFamily="18" charset="0"/>
              </a:rPr>
              <a:t>The steps for teaching recommended by Emily </a:t>
            </a:r>
            <a:r>
              <a:rPr lang="en-US" altLang="en-US" dirty="0" err="1">
                <a:latin typeface="Times New Roman" pitchFamily="18" charset="0"/>
              </a:rPr>
              <a:t>Iland</a:t>
            </a:r>
            <a:r>
              <a:rPr lang="en-US" altLang="en-US" dirty="0">
                <a:latin typeface="Times New Roman" pitchFamily="18" charset="0"/>
              </a:rPr>
              <a:t> are</a:t>
            </a:r>
          </a:p>
          <a:p>
            <a:endParaRPr lang="en-US" altLang="en-US" dirty="0">
              <a:latin typeface="Times New Roman" pitchFamily="18" charset="0"/>
            </a:endParaRPr>
          </a:p>
          <a:p>
            <a:r>
              <a:rPr lang="en-US" altLang="en-US" dirty="0">
                <a:latin typeface="Times New Roman" pitchFamily="18" charset="0"/>
              </a:rPr>
              <a:t>Again, be explicit</a:t>
            </a:r>
          </a:p>
          <a:p>
            <a:endParaRPr lang="en-US" altLang="en-US" dirty="0">
              <a:latin typeface="Times New Roman" pitchFamily="18" charset="0"/>
            </a:endParaRPr>
          </a:p>
          <a:p>
            <a:r>
              <a:rPr lang="en-US" altLang="en-US" dirty="0">
                <a:latin typeface="Times New Roman" pitchFamily="18" charset="0"/>
              </a:rPr>
              <a:t>Advantages:</a:t>
            </a:r>
          </a:p>
          <a:p>
            <a:pPr>
              <a:buFont typeface="Arial" pitchFamily="34" charset="0"/>
              <a:buChar char="•"/>
            </a:pPr>
            <a:r>
              <a:rPr lang="en-US" altLang="en-US" dirty="0">
                <a:latin typeface="Times New Roman" pitchFamily="18" charset="0"/>
              </a:rPr>
              <a:t>Meanings are clear, concrete and predictable</a:t>
            </a:r>
          </a:p>
          <a:p>
            <a:pPr>
              <a:buFont typeface="Arial" pitchFamily="34" charset="0"/>
              <a:buChar char="•"/>
            </a:pPr>
            <a:r>
              <a:rPr lang="en-US" altLang="en-US" dirty="0">
                <a:latin typeface="Times New Roman" pitchFamily="18" charset="0"/>
              </a:rPr>
              <a:t>Uses skills such as rote memory and repetition</a:t>
            </a:r>
          </a:p>
          <a:p>
            <a:pPr>
              <a:buFont typeface="Arial" pitchFamily="34" charset="0"/>
              <a:buChar char="•"/>
            </a:pPr>
            <a:r>
              <a:rPr lang="en-US" altLang="en-US" dirty="0">
                <a:latin typeface="Times New Roman" pitchFamily="18" charset="0"/>
              </a:rPr>
              <a:t>May find it easy to memorize the meaning of may of the prefixes, suffixes and root words</a:t>
            </a:r>
          </a:p>
          <a:p>
            <a:pPr>
              <a:buFont typeface="Arial" pitchFamily="34" charset="0"/>
              <a:buChar char="•"/>
            </a:pPr>
            <a:r>
              <a:rPr lang="en-US" altLang="en-US" b="1" i="1" dirty="0">
                <a:latin typeface="Times New Roman" pitchFamily="18" charset="0"/>
              </a:rPr>
              <a:t>May enjoy making lists and categorizing</a:t>
            </a:r>
          </a:p>
          <a:p>
            <a:pPr>
              <a:buFont typeface="Arial" pitchFamily="34" charset="0"/>
              <a:buChar char="•"/>
            </a:pPr>
            <a:r>
              <a:rPr lang="en-US" altLang="en-US" dirty="0">
                <a:latin typeface="Times New Roman" pitchFamily="18" charset="0"/>
              </a:rPr>
              <a:t>May link to math – breaking whole into parts or using parts to create a whole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107</a:t>
            </a:fld>
            <a:endParaRPr lang="en-US"/>
          </a:p>
        </p:txBody>
      </p:sp>
    </p:spTree>
    <p:extLst>
      <p:ext uri="{BB962C8B-B14F-4D97-AF65-F5344CB8AC3E}">
        <p14:creationId xmlns:p14="http://schemas.microsoft.com/office/powerpoint/2010/main" val="49025848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109</a:t>
            </a:fld>
            <a:endParaRPr lang="en-US"/>
          </a:p>
        </p:txBody>
      </p:sp>
    </p:spTree>
    <p:extLst>
      <p:ext uri="{BB962C8B-B14F-4D97-AF65-F5344CB8AC3E}">
        <p14:creationId xmlns:p14="http://schemas.microsoft.com/office/powerpoint/2010/main" val="58394584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(Tim </a:t>
            </a:r>
            <a:r>
              <a:rPr lang="en-US" altLang="en-US" dirty="0" err="1">
                <a:latin typeface="Times New Roman" pitchFamily="18" charset="0"/>
              </a:rPr>
              <a:t>Rasinski</a:t>
            </a:r>
            <a:r>
              <a:rPr lang="en-US" altLang="en-US" baseline="0" dirty="0">
                <a:latin typeface="Times New Roman" pitchFamily="18" charset="0"/>
              </a:rPr>
              <a:t> – Read naturally) </a:t>
            </a:r>
            <a:r>
              <a:rPr lang="en-US" altLang="en-US" dirty="0">
                <a:latin typeface="Times New Roman" pitchFamily="18" charset="0"/>
              </a:rPr>
              <a:t>Why?</a:t>
            </a:r>
          </a:p>
          <a:p>
            <a:pPr>
              <a:buFont typeface="Arial" pitchFamily="34" charset="0"/>
              <a:buChar char="•"/>
            </a:pPr>
            <a:r>
              <a:rPr lang="en-US" altLang="en-US" dirty="0">
                <a:latin typeface="Times New Roman" pitchFamily="18" charset="0"/>
              </a:rPr>
              <a:t>Research shows mnemonics are effective memory-enhancing tools because they rely on memory for pictures, acoustic memory and promote recall</a:t>
            </a:r>
          </a:p>
          <a:p>
            <a:pPr>
              <a:buFont typeface="Arial" pitchFamily="34" charset="0"/>
              <a:buChar char="•"/>
            </a:pPr>
            <a:r>
              <a:rPr lang="en-US" altLang="en-US" dirty="0">
                <a:latin typeface="Times New Roman" pitchFamily="18" charset="0"/>
              </a:rPr>
              <a:t>Supports active, dynamic thinking practiced by good readers – gives them a step-by-step process to follow</a:t>
            </a:r>
          </a:p>
          <a:p>
            <a:pPr>
              <a:buFont typeface="Arial" pitchFamily="34" charset="0"/>
              <a:buChar char="•"/>
            </a:pPr>
            <a:r>
              <a:rPr lang="en-US" altLang="en-US" dirty="0">
                <a:latin typeface="Times New Roman" pitchFamily="18" charset="0"/>
              </a:rPr>
              <a:t>Particularly useful in Science and Social Studies</a:t>
            </a:r>
          </a:p>
          <a:p>
            <a:pPr>
              <a:buFont typeface="Arial" pitchFamily="34" charset="0"/>
              <a:buChar char="•"/>
            </a:pPr>
            <a:endParaRPr lang="en-US" altLang="en-US" dirty="0">
              <a:latin typeface="Times New Roman" pitchFamily="18" charset="0"/>
            </a:endParaRPr>
          </a:p>
          <a:p>
            <a:pPr>
              <a:buFont typeface="Arial" pitchFamily="34" charset="0"/>
              <a:buChar char="•"/>
            </a:pPr>
            <a:r>
              <a:rPr lang="en-US" altLang="en-US" dirty="0">
                <a:latin typeface="Times New Roman" pitchFamily="18" charset="0"/>
              </a:rPr>
              <a:t>Additional resources are listed in your handouts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111</a:t>
            </a:fld>
            <a:endParaRPr lang="en-US"/>
          </a:p>
        </p:txBody>
      </p:sp>
    </p:spTree>
    <p:extLst>
      <p:ext uri="{BB962C8B-B14F-4D97-AF65-F5344CB8AC3E}">
        <p14:creationId xmlns:p14="http://schemas.microsoft.com/office/powerpoint/2010/main" val="89905211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Homographs are words that are spelled the same but have different meanings. The meaning of the word is changed significantly depending on how it is pronounced.</a:t>
            </a:r>
          </a:p>
          <a:p>
            <a:endParaRPr lang="en-US" altLang="en-US" dirty="0">
              <a:latin typeface="Times New Roman" pitchFamily="18" charset="0"/>
            </a:endParaRPr>
          </a:p>
          <a:p>
            <a:r>
              <a:rPr lang="en-US" altLang="en-US" dirty="0">
                <a:latin typeface="Times New Roman" pitchFamily="18" charset="0"/>
              </a:rPr>
              <a:t>Sometimes, a different syllable is accented</a:t>
            </a:r>
          </a:p>
          <a:p>
            <a:r>
              <a:rPr lang="en-US" altLang="en-US" dirty="0">
                <a:latin typeface="Times New Roman" pitchFamily="18" charset="0"/>
              </a:rPr>
              <a:t>Usually, they are 2 different parts of speech – one is a noun, one is a verb</a:t>
            </a:r>
          </a:p>
          <a:p>
            <a:r>
              <a:rPr lang="en-US" altLang="en-US" dirty="0">
                <a:latin typeface="Times New Roman" pitchFamily="18" charset="0"/>
              </a:rPr>
              <a:t>Some single syllable words are homographs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112</a:t>
            </a:fld>
            <a:endParaRPr lang="en-US"/>
          </a:p>
        </p:txBody>
      </p:sp>
    </p:spTree>
    <p:extLst>
      <p:ext uri="{BB962C8B-B14F-4D97-AF65-F5344CB8AC3E}">
        <p14:creationId xmlns:p14="http://schemas.microsoft.com/office/powerpoint/2010/main" val="291965172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 page 17 &amp; 18 of </a:t>
            </a:r>
            <a:r>
              <a:rPr lang="en-US" altLang="en-US" dirty="0" err="1">
                <a:latin typeface="Times New Roman" pitchFamily="18" charset="0"/>
              </a:rPr>
              <a:t>Iland</a:t>
            </a:r>
            <a:r>
              <a:rPr lang="en-US" altLang="en-US" dirty="0">
                <a:latin typeface="Times New Roman" pitchFamily="18" charset="0"/>
              </a:rPr>
              <a:t> pdf</a:t>
            </a:r>
            <a:r>
              <a:rPr lang="en-US" altLang="en-US" baseline="0" dirty="0">
                <a:latin typeface="Times New Roman" pitchFamily="18" charset="0"/>
              </a:rPr>
              <a:t> the one with the owl on it.**</a:t>
            </a:r>
          </a:p>
          <a:p>
            <a:r>
              <a:rPr lang="en-US" altLang="en-US" baseline="0" dirty="0">
                <a:latin typeface="Times New Roman" pitchFamily="18" charset="0"/>
              </a:rPr>
              <a:t>Here we have research that shows:</a:t>
            </a:r>
          </a:p>
          <a:p>
            <a:r>
              <a:rPr lang="en-US" altLang="en-US" baseline="0" dirty="0">
                <a:latin typeface="Times New Roman" pitchFamily="18" charset="0"/>
              </a:rPr>
              <a:t>Readers with ASD typically use a word by word reading strategy rather than integrating the words into whole thoughts and ideas as they read.</a:t>
            </a:r>
          </a:p>
          <a:p>
            <a:r>
              <a:rPr lang="en-US" altLang="en-US" baseline="0" dirty="0">
                <a:latin typeface="Times New Roman" pitchFamily="18" charset="0"/>
              </a:rPr>
              <a:t>They do not respond to context clues.</a:t>
            </a:r>
          </a:p>
          <a:p>
            <a:r>
              <a:rPr lang="en-US" altLang="en-US" baseline="0" dirty="0">
                <a:latin typeface="Times New Roman" pitchFamily="18" charset="0"/>
              </a:rPr>
              <a:t>&amp; they </a:t>
            </a:r>
            <a:r>
              <a:rPr lang="en-US" altLang="en-US" dirty="0">
                <a:latin typeface="Times New Roman" pitchFamily="18" charset="0"/>
              </a:rPr>
              <a:t>Do not listen to themselves and self-correct their error when they choose the wrong pronunciation</a:t>
            </a:r>
          </a:p>
          <a:p>
            <a:endParaRPr lang="en-US" altLang="en-US" dirty="0">
              <a:latin typeface="Times New Roman" pitchFamily="18" charset="0"/>
            </a:endParaRPr>
          </a:p>
          <a:p>
            <a:r>
              <a:rPr lang="en-US" altLang="en-US" dirty="0">
                <a:latin typeface="Times New Roman" pitchFamily="18" charset="0"/>
              </a:rPr>
              <a:t>Given the importance of this, I made a copy of the detailed steps to teaching homographs and included them in your handouts.  Again, she is explicit, models and generalizes.</a:t>
            </a:r>
          </a:p>
          <a:p>
            <a:endParaRPr lang="en-US" altLang="en-US" dirty="0">
              <a:latin typeface="Times New Roman" pitchFamily="18" charset="0"/>
            </a:endParaRPr>
          </a:p>
          <a:p>
            <a:r>
              <a:rPr lang="en-US" altLang="en-US" dirty="0">
                <a:latin typeface="Times New Roman" pitchFamily="18" charset="0"/>
              </a:rPr>
              <a:t>Again, this is a task that lends itself easily to lists and tables.  Encourage students to create a table that has columns for parts of speech:  nouns, verbs, adjectives.</a:t>
            </a:r>
          </a:p>
          <a:p>
            <a:r>
              <a:rPr lang="en-US" altLang="en-US" dirty="0">
                <a:latin typeface="Times New Roman" pitchFamily="18" charset="0"/>
              </a:rPr>
              <a:t>The student enters the homograph with the accent syllable in bold in the right column. Again, a personal dictionary is created.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113</a:t>
            </a:fld>
            <a:endParaRPr lang="en-US"/>
          </a:p>
        </p:txBody>
      </p:sp>
    </p:spTree>
    <p:extLst>
      <p:ext uri="{BB962C8B-B14F-4D97-AF65-F5344CB8AC3E}">
        <p14:creationId xmlns:p14="http://schemas.microsoft.com/office/powerpoint/2010/main" val="3157153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Co-op conducts a survey every year to see what in-service needs teachers have are.  About 5-6 years ago, a need for teaching reading comprehension to students with ASD emerged as an area of interest.</a:t>
            </a:r>
          </a:p>
          <a:p>
            <a:endParaRPr lang="en-US" altLang="en-US" dirty="0">
              <a:latin typeface="Times New Roman" pitchFamily="18" charset="0"/>
            </a:endParaRPr>
          </a:p>
          <a:p>
            <a:r>
              <a:rPr lang="en-US" altLang="en-US" dirty="0">
                <a:latin typeface="Times New Roman" pitchFamily="18" charset="0"/>
              </a:rPr>
              <a:t>Both Michelle Garcia-Winner and Paula </a:t>
            </a:r>
            <a:r>
              <a:rPr lang="en-US" altLang="en-US" dirty="0" err="1">
                <a:latin typeface="Times New Roman" pitchFamily="18" charset="0"/>
              </a:rPr>
              <a:t>Kluth</a:t>
            </a:r>
            <a:r>
              <a:rPr lang="en-US" altLang="en-US" dirty="0">
                <a:latin typeface="Times New Roman" pitchFamily="18" charset="0"/>
              </a:rPr>
              <a:t> have wonderful insights on teaching students with ASD. Their insights on the deficits in social cognition and sensory issues as well as challenges with reading comprehension are very important.</a:t>
            </a:r>
          </a:p>
          <a:p>
            <a:endParaRPr lang="en-US" altLang="en-US" dirty="0">
              <a:latin typeface="Times New Roman" pitchFamily="18" charset="0"/>
            </a:endParaRPr>
          </a:p>
          <a:p>
            <a:r>
              <a:rPr lang="en-US" altLang="en-US" dirty="0">
                <a:latin typeface="Times New Roman" pitchFamily="18" charset="0"/>
              </a:rPr>
              <a:t>Research conducted by Emily </a:t>
            </a:r>
            <a:r>
              <a:rPr lang="en-US" altLang="en-US" dirty="0" err="1">
                <a:latin typeface="Times New Roman" pitchFamily="18" charset="0"/>
              </a:rPr>
              <a:t>Iland</a:t>
            </a:r>
            <a:r>
              <a:rPr lang="en-US" altLang="en-US" dirty="0">
                <a:latin typeface="Times New Roman" pitchFamily="18" charset="0"/>
              </a:rPr>
              <a:t> has been integrated into this workshop. Her work focuses more intensely research and strategies to teach reading comprehension. </a:t>
            </a:r>
          </a:p>
          <a:p>
            <a:endParaRPr lang="en-US" altLang="en-US" dirty="0">
              <a:latin typeface="Times New Roman" pitchFamily="18" charset="0"/>
            </a:endParaRPr>
          </a:p>
          <a:p>
            <a:r>
              <a:rPr lang="en-US" altLang="en-US" dirty="0">
                <a:latin typeface="Times New Roman" pitchFamily="18" charset="0"/>
              </a:rPr>
              <a:t>Today, we will be referencing all three, but the primary focus will be on the work of Emily </a:t>
            </a:r>
            <a:r>
              <a:rPr lang="en-US" altLang="en-US" dirty="0" err="1">
                <a:latin typeface="Times New Roman" pitchFamily="18" charset="0"/>
              </a:rPr>
              <a:t>Iland</a:t>
            </a:r>
            <a:r>
              <a:rPr lang="en-US" altLang="en-US" dirty="0">
                <a:latin typeface="Times New Roman" pitchFamily="18" charset="0"/>
              </a:rPr>
              <a:t>.</a:t>
            </a:r>
          </a:p>
          <a:p>
            <a:pPr algn="ctr"/>
            <a:endParaRPr lang="en-US" altLang="en-US" dirty="0">
              <a:latin typeface="Times New Roman" pitchFamily="18" charset="0"/>
            </a:endParaRPr>
          </a:p>
          <a:p>
            <a:r>
              <a:rPr lang="en-US" altLang="en-US" dirty="0">
                <a:latin typeface="Times New Roman" pitchFamily="18" charset="0"/>
              </a:rPr>
              <a:t>She is the mother of a son with Asperger’s. She tells her story at the beginning of her workshop and in her book, Drawing a Blank. Her son was a precocious reader from the age of 3. By 4</a:t>
            </a:r>
            <a:r>
              <a:rPr lang="en-US" altLang="en-US" baseline="30000" dirty="0">
                <a:latin typeface="Times New Roman" pitchFamily="18" charset="0"/>
              </a:rPr>
              <a:t>th</a:t>
            </a:r>
            <a:r>
              <a:rPr lang="en-US" altLang="en-US" dirty="0">
                <a:latin typeface="Times New Roman" pitchFamily="18" charset="0"/>
              </a:rPr>
              <a:t> grade, though, he began having trouble understanding the text he was reading so fluently. Her book is the result of her experience with her son and her own return to school to earn a master’s degree in special education.  She has studied research findings about teaching reading and reading comprehension.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a:t>
            </a:fld>
            <a:endParaRPr lang="en-US"/>
          </a:p>
        </p:txBody>
      </p:sp>
    </p:spTree>
    <p:extLst>
      <p:ext uri="{BB962C8B-B14F-4D97-AF65-F5344CB8AC3E}">
        <p14:creationId xmlns:p14="http://schemas.microsoft.com/office/powerpoint/2010/main" val="120841393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MM=multiple meaning words</a:t>
            </a:r>
          </a:p>
          <a:p>
            <a:endParaRPr lang="en-US" dirty="0"/>
          </a:p>
          <a:p>
            <a:r>
              <a:rPr lang="en-US" dirty="0"/>
              <a:t>Use/create</a:t>
            </a:r>
            <a:r>
              <a:rPr lang="en-US" baseline="0" dirty="0"/>
              <a:t> a picture dictionary to show homograph differences. </a:t>
            </a:r>
            <a:r>
              <a:rPr lang="en-US" baseline="0" dirty="0" err="1"/>
              <a:t>eg</a:t>
            </a:r>
            <a:r>
              <a:rPr lang="en-US" baseline="0" dirty="0"/>
              <a:t>. dove= someone diving &amp; dove=bird</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114</a:t>
            </a:fld>
            <a:endParaRPr lang="en-US"/>
          </a:p>
        </p:txBody>
      </p:sp>
    </p:spTree>
    <p:extLst>
      <p:ext uri="{BB962C8B-B14F-4D97-AF65-F5344CB8AC3E}">
        <p14:creationId xmlns:p14="http://schemas.microsoft.com/office/powerpoint/2010/main" val="355794255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homograph game site has a subscription fee but a free trial is available</a:t>
            </a:r>
          </a:p>
          <a:p>
            <a:endParaRPr lang="en-US" altLang="en-US" dirty="0">
              <a:latin typeface="Times New Roman" pitchFamily="18" charset="0"/>
            </a:endParaRPr>
          </a:p>
          <a:p>
            <a:r>
              <a:rPr lang="en-US" altLang="en-US" dirty="0">
                <a:latin typeface="Times New Roman" pitchFamily="18" charset="0"/>
              </a:rPr>
              <a:t>A free game of 50 multiple-meaning words is available at this website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115</a:t>
            </a:fld>
            <a:endParaRPr lang="en-US" dirty="0"/>
          </a:p>
        </p:txBody>
      </p:sp>
    </p:spTree>
    <p:extLst>
      <p:ext uri="{BB962C8B-B14F-4D97-AF65-F5344CB8AC3E}">
        <p14:creationId xmlns:p14="http://schemas.microsoft.com/office/powerpoint/2010/main" val="393417172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Understand and Use Passions, Preoccupations and Routines  EX: Cereal Box learning**</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May interfere with other learning, make student less available for new learning</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So, How Can We Help?</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Identify key areas of interest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Use these areas to build skills in other areas – reading USA after language assignment is done; use stock market to teach math</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Fade time allowed for preoccupations while reinforcing student’s use of adaptive </a:t>
            </a:r>
            <a:r>
              <a:rPr lang="en-GB" altLang="en-US" dirty="0" err="1">
                <a:latin typeface="Arial" pitchFamily="34" charset="0"/>
                <a:cs typeface="Arial" pitchFamily="34" charset="0"/>
              </a:rPr>
              <a:t>behaviors</a:t>
            </a:r>
            <a:r>
              <a:rPr lang="en-GB" altLang="en-US" dirty="0">
                <a:latin typeface="Arial" pitchFamily="34" charset="0"/>
                <a:cs typeface="Arial" pitchFamily="34" charset="0"/>
              </a:rPr>
              <a:t>, flexibility and problem-solving (We all have to spend time doing things that are not in our area of interest)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When introducing a new or difficult skill, go back to the area of interest briefly to help “sell” the new concept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Find ways to adapt passions to make them fit in with peers</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Remind students of connections between new and prior learning</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116</a:t>
            </a:fld>
            <a:endParaRPr lang="en-US"/>
          </a:p>
        </p:txBody>
      </p:sp>
    </p:spTree>
    <p:extLst>
      <p:ext uri="{BB962C8B-B14F-4D97-AF65-F5344CB8AC3E}">
        <p14:creationId xmlns:p14="http://schemas.microsoft.com/office/powerpoint/2010/main" val="224216112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Humour helps to break the barriers of insecurity and establish a level on which all can relate</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“For some of my students with social-cognitive deficits, the concept of using </a:t>
            </a:r>
            <a:r>
              <a:rPr lang="en-GB" altLang="en-US" dirty="0" err="1">
                <a:latin typeface="Arial" pitchFamily="34" charset="0"/>
                <a:cs typeface="Arial" pitchFamily="34" charset="0"/>
              </a:rPr>
              <a:t>humor</a:t>
            </a:r>
            <a:r>
              <a:rPr lang="en-GB" altLang="en-US" dirty="0">
                <a:latin typeface="Arial" pitchFamily="34" charset="0"/>
                <a:cs typeface="Arial" pitchFamily="34" charset="0"/>
              </a:rPr>
              <a:t> in school was novel and not initially welcomed.  After all, we often inadvertently teach our already rigid students how to be more “autistic.” From early on in school we insist that “good” students are: quiet, obedient, and suppressive of impulses of </a:t>
            </a:r>
            <a:r>
              <a:rPr lang="en-GB" altLang="en-US" dirty="0" err="1">
                <a:latin typeface="Arial" pitchFamily="34" charset="0"/>
                <a:cs typeface="Arial" pitchFamily="34" charset="0"/>
              </a:rPr>
              <a:t>humor</a:t>
            </a:r>
            <a:r>
              <a:rPr lang="en-GB" altLang="en-US" dirty="0">
                <a:latin typeface="Arial" pitchFamily="34" charset="0"/>
                <a:cs typeface="Arial" pitchFamily="34" charset="0"/>
              </a:rPr>
              <a:t> in the learning environment.  While we want all students to follow these general rules of conduct, we also want to the students to be relaxed to maximize their focus and minimize their anxiety.”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117</a:t>
            </a:fld>
            <a:endParaRPr lang="en-US"/>
          </a:p>
        </p:txBody>
      </p:sp>
    </p:spTree>
    <p:extLst>
      <p:ext uri="{BB962C8B-B14F-4D97-AF65-F5344CB8AC3E}">
        <p14:creationId xmlns:p14="http://schemas.microsoft.com/office/powerpoint/2010/main" val="2332706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149471FC-832C-4693-ADE6-DAA79621C656}" type="datetimeFigureOut">
              <a:rPr lang="en-US" smtClean="0"/>
              <a:t>2/4/2019</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21D27E6F-2620-4D96-9A29-0EFFE94C71A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49471FC-832C-4693-ADE6-DAA79621C656}" type="datetimeFigureOut">
              <a:rPr lang="en-US" smtClean="0"/>
              <a:t>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49471FC-832C-4693-ADE6-DAA79621C656}" type="datetimeFigureOut">
              <a:rPr lang="en-US" smtClean="0"/>
              <a:t>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49471FC-832C-4693-ADE6-DAA79621C656}" type="datetimeFigureOut">
              <a:rPr lang="en-US" smtClean="0"/>
              <a:t>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149471FC-832C-4693-ADE6-DAA79621C656}" type="datetimeFigureOut">
              <a:rPr lang="en-US" smtClean="0"/>
              <a:t>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49471FC-832C-4693-ADE6-DAA79621C656}" type="datetimeFigureOut">
              <a:rPr lang="en-US" smtClean="0"/>
              <a:t>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27E6F-2620-4D96-9A29-0EFFE94C71A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49471FC-832C-4693-ADE6-DAA79621C656}" type="datetimeFigureOut">
              <a:rPr lang="en-US" smtClean="0"/>
              <a:t>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49471FC-832C-4693-ADE6-DAA79621C656}" type="datetimeFigureOut">
              <a:rPr lang="en-US" smtClean="0"/>
              <a:t>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49471FC-832C-4693-ADE6-DAA79621C656}" type="datetimeFigureOut">
              <a:rPr lang="en-US" smtClean="0"/>
              <a:t>2/4/2019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D27E6F-2620-4D96-9A29-0EFFE94C71A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hyperlink" Target="http://www.prefixsuffix.com/"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www.quia.com/cb/8285.html"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4" Type="http://schemas.openxmlformats.org/officeDocument/2006/relationships/hyperlink" Target="http://www.ezschool.com/Games/Homographs.html" TargetMode="External"/></Relationships>
</file>

<file path=ppt/slides/_rels/slide1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rensselaerschools.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linguisystems.com/products/product/display?itemid=10658"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atozteacherstuff.com/" TargetMode="External"/><Relationship Id="rId2" Type="http://schemas.openxmlformats.org/officeDocument/2006/relationships/hyperlink" Target="http://www.carolhurst.com/subjects/subjects.html" TargetMode="External"/><Relationship Id="rId1" Type="http://schemas.openxmlformats.org/officeDocument/2006/relationships/slideLayout" Target="../slideLayouts/slideLayout2.xml"/><Relationship Id="rId4" Type="http://schemas.openxmlformats.org/officeDocument/2006/relationships/hyperlink" Target="http://www.schoolexpress.com/"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usingenglish.com/reference/idioms/" TargetMode="External"/><Relationship Id="rId2" Type="http://schemas.openxmlformats.org/officeDocument/2006/relationships/hyperlink" Target="http://www.idiomsite.com/"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chool.discoveryeducation.com/clipart" TargetMode="External"/><Relationship Id="rId2" Type="http://schemas.openxmlformats.org/officeDocument/2006/relationships/hyperlink" Target="http://etc.usf.edu/clipart/index.htm"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youtube.com/watch?v=8oXskcnb4RA"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printablereadinggames.com/room4/recip/index.htm"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aq.server8.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psychology-tools.com/autism-spectrum-quotient/"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hyperlink" Target="http://www.fcrr.org/curriculum/PDF/G2-3/2-3Comp_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edutube.org/additional-info/has-subtitles-english"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teachingheart.net/readerstheater.htm"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hyperlink" Target="http://www.simplyscripts.com/" TargetMode="External"/><Relationship Id="rId4" Type="http://schemas.openxmlformats.org/officeDocument/2006/relationships/hyperlink" Target="http://www.imsdb.com/genre/Family"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AUTISM 300</a:t>
            </a:r>
          </a:p>
        </p:txBody>
      </p:sp>
      <p:sp>
        <p:nvSpPr>
          <p:cNvPr id="3" name="Subtitle 2"/>
          <p:cNvSpPr>
            <a:spLocks noGrp="1"/>
          </p:cNvSpPr>
          <p:nvPr>
            <p:ph type="subTitle" idx="1"/>
          </p:nvPr>
        </p:nvSpPr>
        <p:spPr>
          <a:xfrm>
            <a:off x="1432560" y="1850064"/>
            <a:ext cx="7406640" cy="4017336"/>
          </a:xfrm>
        </p:spPr>
        <p:txBody>
          <a:bodyPr>
            <a:normAutofit/>
          </a:bodyPr>
          <a:lstStyle/>
          <a:p>
            <a:endParaRPr lang="en-US" sz="3600" dirty="0"/>
          </a:p>
          <a:p>
            <a:pPr marL="598932" indent="-571500">
              <a:buFont typeface="Arial" charset="0"/>
              <a:buChar char="•"/>
            </a:pPr>
            <a:r>
              <a:rPr lang="en-US" sz="3600" dirty="0"/>
              <a:t>Sign In </a:t>
            </a:r>
          </a:p>
          <a:p>
            <a:pPr marL="598932" indent="-571500">
              <a:buFont typeface="Arial" charset="0"/>
              <a:buChar char="•"/>
            </a:pPr>
            <a:r>
              <a:rPr lang="en-US" sz="3600" dirty="0"/>
              <a:t>Pick up a folder</a:t>
            </a:r>
          </a:p>
          <a:p>
            <a:pPr marL="598932" indent="-571500">
              <a:buFont typeface="Arial" charset="0"/>
              <a:buChar char="•"/>
            </a:pPr>
            <a:r>
              <a:rPr lang="en-US" sz="3600" dirty="0"/>
              <a:t>Find a seat</a:t>
            </a:r>
          </a:p>
          <a:p>
            <a:pPr marL="598932" indent="-571500">
              <a:buFont typeface="Arial" charset="0"/>
              <a:buChar char="•"/>
            </a:pPr>
            <a:r>
              <a:rPr lang="en-US" sz="3600" dirty="0"/>
              <a:t>Meet your neighbor</a:t>
            </a:r>
          </a:p>
          <a:p>
            <a:pPr marL="598932" indent="-571500">
              <a:buFont typeface="Arial" charset="0"/>
              <a:buChar char="•"/>
            </a:pPr>
            <a:endParaRPr lang="en-US" sz="3600" dirty="0"/>
          </a:p>
          <a:p>
            <a:pPr marL="598932" indent="-571500" algn="ctr">
              <a:buFont typeface="Arial" charset="0"/>
              <a:buChar char="•"/>
            </a:pPr>
            <a:endParaRPr lang="en-US" sz="3600" dirty="0"/>
          </a:p>
          <a:p>
            <a:pPr marL="598932" indent="-571500" algn="ctr">
              <a:buFont typeface="Arial" charset="0"/>
              <a:buChar char="•"/>
            </a:pPr>
            <a:endParaRPr lang="en-US" sz="3600" dirty="0"/>
          </a:p>
        </p:txBody>
      </p:sp>
      <p:pic>
        <p:nvPicPr>
          <p:cNvPr id="1026" name="Picture 2" descr="C:\Users\User\AppData\Local\Microsoft\Windows\Temporary Internet Files\Content.IE5\WKCZQ2UR\MC9003487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3137597"/>
            <a:ext cx="907085" cy="76169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AppData\Local\Microsoft\Windows\Temporary Internet Files\Content.IE5\I466RY2O\MC9003838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2702" y="3733800"/>
            <a:ext cx="658368" cy="6861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AppData\Local\Microsoft\Windows\Temporary Internet Files\Content.IE5\WKCZQ2UR\MC90030453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4412978"/>
            <a:ext cx="15240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User\AppData\Local\Microsoft\Windows\Temporary Internet Files\Content.IE5\9LURR6TZ\MC90023408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5811" y="2370290"/>
            <a:ext cx="942389" cy="765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211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Characteristics that can impact Reading Comp </a:t>
            </a:r>
          </a:p>
        </p:txBody>
      </p:sp>
      <p:sp>
        <p:nvSpPr>
          <p:cNvPr id="3" name="Content Placeholder 2"/>
          <p:cNvSpPr>
            <a:spLocks noGrp="1"/>
          </p:cNvSpPr>
          <p:nvPr>
            <p:ph idx="1"/>
          </p:nvPr>
        </p:nvSpPr>
        <p:spPr/>
        <p:txBody>
          <a:bodyPr/>
          <a:lstStyle/>
          <a:p>
            <a:r>
              <a:rPr lang="en-US" dirty="0"/>
              <a:t>Awkwardness in communication despite strong vocabulary and grammar.</a:t>
            </a:r>
          </a:p>
          <a:p>
            <a:r>
              <a:rPr lang="en-US" dirty="0"/>
              <a:t>Difficulty “reading” the behavior of others.</a:t>
            </a:r>
          </a:p>
          <a:p>
            <a:r>
              <a:rPr lang="en-US" dirty="0"/>
              <a:t>A preference for predictability.</a:t>
            </a:r>
          </a:p>
          <a:p>
            <a:r>
              <a:rPr lang="en-US" dirty="0"/>
              <a:t>A tendency toward specific and intense interests.</a:t>
            </a:r>
          </a:p>
        </p:txBody>
      </p:sp>
    </p:spTree>
    <p:extLst>
      <p:ext uri="{BB962C8B-B14F-4D97-AF65-F5344CB8AC3E}">
        <p14:creationId xmlns:p14="http://schemas.microsoft.com/office/powerpoint/2010/main" val="47811700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Directions for Visual Dictionary</a:t>
            </a:r>
          </a:p>
        </p:txBody>
      </p:sp>
      <p:sp>
        <p:nvSpPr>
          <p:cNvPr id="3" name="Content Placeholder 2"/>
          <p:cNvSpPr>
            <a:spLocks noGrp="1"/>
          </p:cNvSpPr>
          <p:nvPr>
            <p:ph idx="1"/>
          </p:nvPr>
        </p:nvSpPr>
        <p:spPr/>
        <p:txBody>
          <a:bodyPr>
            <a:normAutofit fontScale="92500" lnSpcReduction="10000"/>
          </a:bodyPr>
          <a:lstStyle/>
          <a:p>
            <a:pPr>
              <a:defRPr/>
            </a:pPr>
            <a:r>
              <a:rPr lang="en-US" sz="2000" dirty="0"/>
              <a:t>The internet and word processing programs provide a wealth of opportunities to help our students create visual images and understand word meanings.</a:t>
            </a:r>
          </a:p>
          <a:p>
            <a:pPr lvl="1">
              <a:buFont typeface="Arial" pitchFamily="34" charset="0"/>
              <a:buChar char="•"/>
              <a:defRPr/>
            </a:pPr>
            <a:r>
              <a:rPr lang="en-US" sz="2000" dirty="0"/>
              <a:t>Create a Word document</a:t>
            </a:r>
          </a:p>
          <a:p>
            <a:pPr lvl="1">
              <a:buFont typeface="Arial" pitchFamily="34" charset="0"/>
              <a:buChar char="•"/>
              <a:defRPr/>
            </a:pPr>
            <a:r>
              <a:rPr lang="en-US" sz="2000" dirty="0"/>
              <a:t>Type the vocabulary words you want in your picture dictionary</a:t>
            </a:r>
          </a:p>
          <a:p>
            <a:pPr lvl="1">
              <a:buFont typeface="Arial" pitchFamily="34" charset="0"/>
              <a:buChar char="•"/>
              <a:defRPr/>
            </a:pPr>
            <a:r>
              <a:rPr lang="en-US" sz="2000" dirty="0"/>
              <a:t>Under My Pictures, Create a file for the book</a:t>
            </a:r>
          </a:p>
          <a:p>
            <a:pPr lvl="1">
              <a:buFont typeface="Arial" pitchFamily="34" charset="0"/>
              <a:buChar char="•"/>
              <a:defRPr/>
            </a:pPr>
            <a:r>
              <a:rPr lang="en-US" sz="2000" dirty="0"/>
              <a:t>Access internet image site such as http://images.google.com</a:t>
            </a:r>
          </a:p>
          <a:p>
            <a:pPr lvl="1">
              <a:buFont typeface="Arial" pitchFamily="34" charset="0"/>
              <a:buChar char="•"/>
              <a:defRPr/>
            </a:pPr>
            <a:r>
              <a:rPr lang="en-US" sz="2000" dirty="0"/>
              <a:t>Enter images into search bar </a:t>
            </a:r>
          </a:p>
          <a:p>
            <a:pPr lvl="1">
              <a:buFont typeface="Arial" pitchFamily="34" charset="0"/>
              <a:buChar char="•"/>
              <a:defRPr/>
            </a:pPr>
            <a:r>
              <a:rPr lang="en-US" sz="2000" dirty="0"/>
              <a:t>Select thumbnails you prefer</a:t>
            </a:r>
          </a:p>
          <a:p>
            <a:pPr lvl="1">
              <a:buFont typeface="Arial" pitchFamily="34" charset="0"/>
              <a:buChar char="•"/>
              <a:defRPr/>
            </a:pPr>
            <a:r>
              <a:rPr lang="en-US" sz="2000" dirty="0"/>
              <a:t>Double left click to make it a .jpg image</a:t>
            </a:r>
          </a:p>
          <a:p>
            <a:pPr lvl="1">
              <a:buFont typeface="Arial" pitchFamily="34" charset="0"/>
              <a:buChar char="•"/>
              <a:defRPr/>
            </a:pPr>
            <a:r>
              <a:rPr lang="en-US" sz="2000" dirty="0"/>
              <a:t>Right click to Save As</a:t>
            </a:r>
          </a:p>
          <a:p>
            <a:pPr lvl="1">
              <a:buFont typeface="Arial" pitchFamily="34" charset="0"/>
              <a:buChar char="•"/>
              <a:defRPr/>
            </a:pPr>
            <a:r>
              <a:rPr lang="en-US" sz="2000" dirty="0"/>
              <a:t>Enter it into your file folder</a:t>
            </a:r>
          </a:p>
          <a:p>
            <a:pPr lvl="1">
              <a:buFont typeface="Arial" pitchFamily="34" charset="0"/>
              <a:buChar char="•"/>
              <a:defRPr/>
            </a:pPr>
            <a:r>
              <a:rPr lang="en-US" sz="2000" dirty="0"/>
              <a:t>In your Picture Dictionary, Insert Picture</a:t>
            </a:r>
          </a:p>
          <a:p>
            <a:pPr lvl="1">
              <a:buFont typeface="Arial" pitchFamily="34" charset="0"/>
              <a:buChar char="•"/>
              <a:defRPr/>
            </a:pPr>
            <a:r>
              <a:rPr lang="en-US" sz="2000" dirty="0"/>
              <a:t>Size and position as needed</a:t>
            </a:r>
          </a:p>
          <a:p>
            <a:endParaRPr lang="en-US" dirty="0"/>
          </a:p>
        </p:txBody>
      </p:sp>
    </p:spTree>
    <p:extLst>
      <p:ext uri="{BB962C8B-B14F-4D97-AF65-F5344CB8AC3E}">
        <p14:creationId xmlns:p14="http://schemas.microsoft.com/office/powerpoint/2010/main" val="395573383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fontScale="92500" lnSpcReduction="20000"/>
          </a:bodyPr>
          <a:lstStyle/>
          <a:p>
            <a:r>
              <a:rPr lang="en-US" altLang="en-US" dirty="0"/>
              <a:t>Worksheet that matches words with pictures</a:t>
            </a:r>
          </a:p>
          <a:p>
            <a:r>
              <a:rPr lang="en-US" altLang="en-US" dirty="0"/>
              <a:t>Word Detective Game: Riddle with 3 visual choices</a:t>
            </a:r>
          </a:p>
          <a:p>
            <a:r>
              <a:rPr lang="en-US" altLang="en-US" dirty="0"/>
              <a:t>Teams of students are given a sentence with a key word highlighted. Each team finds the image and explains why their image is correct. Team results are imported into a single document.</a:t>
            </a:r>
          </a:p>
          <a:p>
            <a:r>
              <a:rPr lang="en-US" altLang="en-US" dirty="0"/>
              <a:t>Create Power Point presentations of vocabulary from text</a:t>
            </a:r>
          </a:p>
          <a:p>
            <a:endParaRPr lang="en-US" dirty="0"/>
          </a:p>
        </p:txBody>
      </p:sp>
    </p:spTree>
    <p:extLst>
      <p:ext uri="{BB962C8B-B14F-4D97-AF65-F5344CB8AC3E}">
        <p14:creationId xmlns:p14="http://schemas.microsoft.com/office/powerpoint/2010/main" val="163373203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Take 5</a:t>
            </a:r>
          </a:p>
        </p:txBody>
      </p:sp>
      <p:pic>
        <p:nvPicPr>
          <p:cNvPr id="4" name="Content Placeholder 3" descr="C:\Users\User\AppData\Local\Microsoft\Windows\Temporary Internet Files\Content.IE5\WKCZQ2UR\MP90044645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84475" y="1447800"/>
            <a:ext cx="4800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31611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Connotation: Shades of Meaning</a:t>
            </a:r>
          </a:p>
        </p:txBody>
      </p:sp>
      <p:sp>
        <p:nvSpPr>
          <p:cNvPr id="3" name="Content Placeholder 2"/>
          <p:cNvSpPr>
            <a:spLocks noGrp="1"/>
          </p:cNvSpPr>
          <p:nvPr>
            <p:ph idx="1"/>
          </p:nvPr>
        </p:nvSpPr>
        <p:spPr/>
        <p:txBody>
          <a:bodyPr>
            <a:normAutofit/>
          </a:bodyPr>
          <a:lstStyle/>
          <a:p>
            <a:r>
              <a:rPr lang="en-US" altLang="en-US" dirty="0"/>
              <a:t>Start with a very familiar key word such as </a:t>
            </a:r>
            <a:r>
              <a:rPr lang="en-US" altLang="en-US" i="1" dirty="0"/>
              <a:t>fun </a:t>
            </a:r>
            <a:r>
              <a:rPr lang="en-US" altLang="en-US" dirty="0"/>
              <a:t>and 4 synonyms (e.g., </a:t>
            </a:r>
            <a:r>
              <a:rPr lang="en-US" altLang="en-US" i="1" dirty="0"/>
              <a:t>enjoyable, exciting, awesome, amusing)</a:t>
            </a:r>
            <a:r>
              <a:rPr lang="en-US" altLang="en-US" dirty="0"/>
              <a:t>.</a:t>
            </a:r>
          </a:p>
          <a:p>
            <a:r>
              <a:rPr lang="en-US" altLang="en-US" dirty="0"/>
              <a:t>Write the words on the paint chip according to the intensity of meaning</a:t>
            </a:r>
          </a:p>
          <a:p>
            <a:r>
              <a:rPr lang="en-US" altLang="en-US" dirty="0"/>
              <a:t>Explain that connotation refers to the feeling behind the words</a:t>
            </a:r>
          </a:p>
          <a:p>
            <a:r>
              <a:rPr lang="en-US" altLang="en-US" dirty="0"/>
              <a:t>Select other connotative synonyms from text </a:t>
            </a:r>
            <a:endParaRPr lang="en-US" altLang="en-US" i="1" dirty="0"/>
          </a:p>
          <a:p>
            <a:pPr marL="82296" indent="0">
              <a:buNone/>
            </a:pPr>
            <a:endParaRPr lang="en-US" dirty="0"/>
          </a:p>
        </p:txBody>
      </p:sp>
    </p:spTree>
    <p:extLst>
      <p:ext uri="{BB962C8B-B14F-4D97-AF65-F5344CB8AC3E}">
        <p14:creationId xmlns:p14="http://schemas.microsoft.com/office/powerpoint/2010/main" val="44203556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Connotation</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endParaRPr lang="en-US" dirty="0"/>
          </a:p>
          <a:p>
            <a:pPr marL="82296" indent="0" algn="ctr">
              <a:buNone/>
            </a:pPr>
            <a:endParaRPr lang="en-US" dirty="0"/>
          </a:p>
          <a:p>
            <a:pPr marL="82296" indent="0" algn="ctr">
              <a:buNone/>
            </a:pPr>
            <a:r>
              <a:rPr lang="en-US" sz="4400" dirty="0">
                <a:latin typeface="Broadway" panose="04040905080B02020502" pitchFamily="82" charset="0"/>
              </a:rPr>
              <a:t>ACTIVITY TIME</a:t>
            </a:r>
          </a:p>
        </p:txBody>
      </p:sp>
    </p:spTree>
    <p:extLst>
      <p:ext uri="{BB962C8B-B14F-4D97-AF65-F5344CB8AC3E}">
        <p14:creationId xmlns:p14="http://schemas.microsoft.com/office/powerpoint/2010/main" val="371457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Connotation: Shades of Meaning</a:t>
            </a:r>
          </a:p>
        </p:txBody>
      </p:sp>
      <p:sp>
        <p:nvSpPr>
          <p:cNvPr id="3" name="Content Placeholder 2"/>
          <p:cNvSpPr>
            <a:spLocks noGrp="1"/>
          </p:cNvSpPr>
          <p:nvPr>
            <p:ph idx="1"/>
          </p:nvPr>
        </p:nvSpPr>
        <p:spPr/>
        <p:txBody>
          <a:bodyPr/>
          <a:lstStyle/>
          <a:p>
            <a:r>
              <a:rPr lang="en-US" altLang="en-US" dirty="0"/>
              <a:t>Key points about connotation</a:t>
            </a:r>
          </a:p>
          <a:p>
            <a:pPr lvl="1"/>
            <a:r>
              <a:rPr lang="en-US" altLang="en-US" sz="2400" dirty="0"/>
              <a:t>Connotations are subjective</a:t>
            </a:r>
          </a:p>
          <a:p>
            <a:pPr lvl="1"/>
            <a:r>
              <a:rPr lang="en-US" altLang="en-US" sz="2400" dirty="0"/>
              <a:t>People may react differently to words. It is okay to have different opinions.</a:t>
            </a:r>
          </a:p>
          <a:p>
            <a:pPr lvl="1"/>
            <a:r>
              <a:rPr lang="en-US" altLang="en-US" sz="2400" dirty="0"/>
              <a:t>An author’s word choice reflects his perspective</a:t>
            </a:r>
          </a:p>
          <a:p>
            <a:pPr lvl="1"/>
            <a:r>
              <a:rPr lang="en-US" altLang="en-US" sz="2400" dirty="0"/>
              <a:t>Intentionally choosing words with particular connotations given extra meaning and are a powerful communication tool</a:t>
            </a:r>
          </a:p>
          <a:p>
            <a:pPr lvl="1"/>
            <a:r>
              <a:rPr lang="en-US" altLang="en-US" sz="2400" dirty="0"/>
              <a:t>People use connotation when speaking, too, to add special meaning</a:t>
            </a:r>
          </a:p>
          <a:p>
            <a:endParaRPr lang="en-US" dirty="0"/>
          </a:p>
        </p:txBody>
      </p:sp>
    </p:spTree>
    <p:extLst>
      <p:ext uri="{BB962C8B-B14F-4D97-AF65-F5344CB8AC3E}">
        <p14:creationId xmlns:p14="http://schemas.microsoft.com/office/powerpoint/2010/main" val="87358966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Reader may become alert to word choice and be aware of the intention of the author</a:t>
            </a:r>
          </a:p>
          <a:p>
            <a:r>
              <a:rPr lang="en-US" altLang="en-US" dirty="0"/>
              <a:t>Reader may understand a word conveys meaning </a:t>
            </a:r>
            <a:r>
              <a:rPr lang="en-US" altLang="en-US" i="1" dirty="0"/>
              <a:t>and </a:t>
            </a:r>
            <a:r>
              <a:rPr lang="en-US" altLang="en-US" dirty="0"/>
              <a:t>feeling</a:t>
            </a:r>
          </a:p>
          <a:p>
            <a:r>
              <a:rPr lang="en-US" altLang="en-US" dirty="0"/>
              <a:t>May transfer this skill to speaking</a:t>
            </a:r>
          </a:p>
          <a:p>
            <a:r>
              <a:rPr lang="en-US" altLang="en-US" dirty="0"/>
              <a:t>Gains in socialization and communication can improve literacy and comprehension</a:t>
            </a:r>
          </a:p>
          <a:p>
            <a:endParaRPr lang="en-US" dirty="0"/>
          </a:p>
        </p:txBody>
      </p:sp>
    </p:spTree>
    <p:extLst>
      <p:ext uri="{BB962C8B-B14F-4D97-AF65-F5344CB8AC3E}">
        <p14:creationId xmlns:p14="http://schemas.microsoft.com/office/powerpoint/2010/main" val="135710595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Word Elements</a:t>
            </a:r>
          </a:p>
        </p:txBody>
      </p:sp>
      <p:sp>
        <p:nvSpPr>
          <p:cNvPr id="3" name="Content Placeholder 2"/>
          <p:cNvSpPr>
            <a:spLocks noGrp="1"/>
          </p:cNvSpPr>
          <p:nvPr>
            <p:ph idx="1"/>
          </p:nvPr>
        </p:nvSpPr>
        <p:spPr/>
        <p:txBody>
          <a:bodyPr/>
          <a:lstStyle/>
          <a:p>
            <a:r>
              <a:rPr lang="en-US" altLang="en-US" dirty="0"/>
              <a:t>Explicitly define a prefix</a:t>
            </a:r>
          </a:p>
          <a:p>
            <a:pPr lvl="1"/>
            <a:r>
              <a:rPr lang="en-US" altLang="en-US" dirty="0"/>
              <a:t>It is a group of letters that go in front of a word</a:t>
            </a:r>
          </a:p>
          <a:p>
            <a:pPr lvl="1"/>
            <a:r>
              <a:rPr lang="en-US" altLang="en-US" dirty="0"/>
              <a:t>It changes the meaning of the word</a:t>
            </a:r>
          </a:p>
          <a:p>
            <a:pPr lvl="1"/>
            <a:r>
              <a:rPr lang="en-US" altLang="en-US" dirty="0"/>
              <a:t>When you take it away, a word is left</a:t>
            </a:r>
          </a:p>
          <a:p>
            <a:r>
              <a:rPr lang="en-US" altLang="en-US" dirty="0"/>
              <a:t>Focus only on negative meanings of </a:t>
            </a:r>
            <a:r>
              <a:rPr lang="en-US" altLang="en-US" i="1" dirty="0"/>
              <a:t>un-</a:t>
            </a:r>
            <a:r>
              <a:rPr lang="en-US" altLang="en-US" dirty="0"/>
              <a:t> and </a:t>
            </a:r>
            <a:r>
              <a:rPr lang="en-US" altLang="en-US" i="1" dirty="0"/>
              <a:t>dis-</a:t>
            </a:r>
            <a:r>
              <a:rPr lang="en-US" altLang="en-US" dirty="0"/>
              <a:t> which mean “not”</a:t>
            </a:r>
          </a:p>
          <a:p>
            <a:r>
              <a:rPr lang="en-US" altLang="en-US" dirty="0"/>
              <a:t>Introduce 4 more prefixes that mean “not” – </a:t>
            </a:r>
            <a:r>
              <a:rPr lang="en-US" altLang="en-US" i="1" dirty="0"/>
              <a:t>in-, </a:t>
            </a:r>
            <a:r>
              <a:rPr lang="en-US" altLang="en-US" i="1" dirty="0" err="1"/>
              <a:t>im</a:t>
            </a:r>
            <a:r>
              <a:rPr lang="en-US" altLang="en-US" i="1" dirty="0"/>
              <a:t>-, </a:t>
            </a:r>
            <a:r>
              <a:rPr lang="en-US" altLang="en-US" i="1" dirty="0" err="1"/>
              <a:t>ir</a:t>
            </a:r>
            <a:r>
              <a:rPr lang="en-US" altLang="en-US" i="1" dirty="0"/>
              <a:t>- </a:t>
            </a:r>
            <a:r>
              <a:rPr lang="en-US" altLang="en-US" dirty="0"/>
              <a:t>and </a:t>
            </a:r>
            <a:r>
              <a:rPr lang="en-US" altLang="en-US" i="1" dirty="0"/>
              <a:t>non-</a:t>
            </a:r>
            <a:endParaRPr lang="en-US" altLang="en-US" dirty="0"/>
          </a:p>
          <a:p>
            <a:endParaRPr lang="en-US" dirty="0"/>
          </a:p>
        </p:txBody>
      </p:sp>
    </p:spTree>
    <p:extLst>
      <p:ext uri="{BB962C8B-B14F-4D97-AF65-F5344CB8AC3E}">
        <p14:creationId xmlns:p14="http://schemas.microsoft.com/office/powerpoint/2010/main" val="399788734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Word Elements</a:t>
            </a:r>
          </a:p>
        </p:txBody>
      </p:sp>
      <p:sp>
        <p:nvSpPr>
          <p:cNvPr id="3" name="Content Placeholder 2"/>
          <p:cNvSpPr>
            <a:spLocks noGrp="1"/>
          </p:cNvSpPr>
          <p:nvPr>
            <p:ph idx="1"/>
          </p:nvPr>
        </p:nvSpPr>
        <p:spPr/>
        <p:txBody>
          <a:bodyPr/>
          <a:lstStyle/>
          <a:p>
            <a:r>
              <a:rPr lang="en-US" altLang="en-US" dirty="0"/>
              <a:t>Introduce 2 different meanings of the prefix </a:t>
            </a:r>
            <a:r>
              <a:rPr lang="en-US" altLang="en-US" i="1" dirty="0"/>
              <a:t>re-</a:t>
            </a:r>
            <a:r>
              <a:rPr lang="en-US" altLang="en-US" dirty="0"/>
              <a:t>, back and again</a:t>
            </a:r>
          </a:p>
          <a:p>
            <a:r>
              <a:rPr lang="en-US" altLang="en-US" dirty="0"/>
              <a:t>Revisit other meanings of </a:t>
            </a:r>
            <a:r>
              <a:rPr lang="en-US" altLang="en-US" i="1" dirty="0"/>
              <a:t>un-</a:t>
            </a:r>
            <a:r>
              <a:rPr lang="en-US" altLang="en-US" dirty="0"/>
              <a:t> and </a:t>
            </a:r>
            <a:r>
              <a:rPr lang="en-US" altLang="en-US" i="1" dirty="0"/>
              <a:t>dis- (do the opposite),</a:t>
            </a:r>
            <a:r>
              <a:rPr lang="en-US" altLang="en-US" dirty="0"/>
              <a:t> as well as </a:t>
            </a:r>
            <a:r>
              <a:rPr lang="en-US" altLang="en-US" i="1" dirty="0"/>
              <a:t>in-</a:t>
            </a:r>
            <a:r>
              <a:rPr lang="en-US" altLang="en-US" dirty="0"/>
              <a:t> and </a:t>
            </a:r>
            <a:r>
              <a:rPr lang="en-US" altLang="en-US" i="1" dirty="0" err="1"/>
              <a:t>im</a:t>
            </a:r>
            <a:r>
              <a:rPr lang="en-US" altLang="en-US" i="1" dirty="0"/>
              <a:t>- (in or into)</a:t>
            </a:r>
            <a:endParaRPr lang="en-US" altLang="en-US" dirty="0"/>
          </a:p>
          <a:p>
            <a:r>
              <a:rPr lang="en-US" altLang="en-US" dirty="0"/>
              <a:t>Introduce other prefixes: </a:t>
            </a:r>
            <a:r>
              <a:rPr lang="en-US" altLang="en-US" i="1" dirty="0" err="1"/>
              <a:t>en</a:t>
            </a:r>
            <a:r>
              <a:rPr lang="en-US" altLang="en-US" i="1" dirty="0"/>
              <a:t>-, </a:t>
            </a:r>
            <a:r>
              <a:rPr lang="en-US" altLang="en-US" i="1" dirty="0" err="1"/>
              <a:t>em</a:t>
            </a:r>
            <a:r>
              <a:rPr lang="en-US" altLang="en-US" i="1" dirty="0"/>
              <a:t>-, over-, and </a:t>
            </a:r>
            <a:r>
              <a:rPr lang="en-US" altLang="en-US" i="1" dirty="0" err="1"/>
              <a:t>mis</a:t>
            </a:r>
            <a:r>
              <a:rPr lang="en-US" altLang="en-US" i="1" dirty="0"/>
              <a:t>-</a:t>
            </a:r>
            <a:endParaRPr lang="en-US" altLang="en-US" dirty="0"/>
          </a:p>
          <a:p>
            <a:endParaRPr lang="en-US" dirty="0"/>
          </a:p>
        </p:txBody>
      </p:sp>
    </p:spTree>
    <p:extLst>
      <p:ext uri="{BB962C8B-B14F-4D97-AF65-F5344CB8AC3E}">
        <p14:creationId xmlns:p14="http://schemas.microsoft.com/office/powerpoint/2010/main" val="400476646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a:bodyPr>
          <a:lstStyle/>
          <a:p>
            <a:r>
              <a:rPr lang="en-US" altLang="en-US" dirty="0"/>
              <a:t>Practice the skill with words in student’s area of interest.</a:t>
            </a:r>
          </a:p>
          <a:p>
            <a:pPr lvl="1"/>
            <a:r>
              <a:rPr lang="en-US" altLang="en-US" dirty="0"/>
              <a:t>Latin roots linked to Harry Potter Magic Spells at http://www.ehow.com/how_4602032_latin-root-words-magic-spells.html</a:t>
            </a:r>
          </a:p>
          <a:p>
            <a:r>
              <a:rPr lang="en-US" altLang="en-US" dirty="0"/>
              <a:t>Personalize what the word part means</a:t>
            </a:r>
          </a:p>
          <a:p>
            <a:r>
              <a:rPr lang="en-US" altLang="en-US" dirty="0"/>
              <a:t>Use objects of high interest such as toy cars, toy trains, blocks or manipulatives</a:t>
            </a:r>
          </a:p>
          <a:p>
            <a:endParaRPr lang="en-US" dirty="0"/>
          </a:p>
        </p:txBody>
      </p:sp>
    </p:spTree>
    <p:extLst>
      <p:ext uri="{BB962C8B-B14F-4D97-AF65-F5344CB8AC3E}">
        <p14:creationId xmlns:p14="http://schemas.microsoft.com/office/powerpoint/2010/main" val="80795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Leading Researchers</a:t>
            </a:r>
          </a:p>
        </p:txBody>
      </p:sp>
      <p:sp>
        <p:nvSpPr>
          <p:cNvPr id="3" name="Content Placeholder 2"/>
          <p:cNvSpPr>
            <a:spLocks noGrp="1"/>
          </p:cNvSpPr>
          <p:nvPr>
            <p:ph idx="1"/>
          </p:nvPr>
        </p:nvSpPr>
        <p:spPr/>
        <p:txBody>
          <a:bodyPr/>
          <a:lstStyle/>
          <a:p>
            <a:r>
              <a:rPr lang="en-US" altLang="en-US" dirty="0"/>
              <a:t>Emily </a:t>
            </a:r>
            <a:r>
              <a:rPr lang="en-US" altLang="en-US" dirty="0" err="1"/>
              <a:t>Iland</a:t>
            </a:r>
            <a:endParaRPr lang="en-US" altLang="en-US" dirty="0"/>
          </a:p>
          <a:p>
            <a:pPr lvl="1"/>
            <a:r>
              <a:rPr lang="en-US" altLang="en-US" dirty="0"/>
              <a:t>E. </a:t>
            </a:r>
            <a:r>
              <a:rPr lang="en-US" altLang="en-US" dirty="0" err="1"/>
              <a:t>Iland</a:t>
            </a:r>
            <a:r>
              <a:rPr lang="en-US" altLang="en-US" dirty="0"/>
              <a:t> (2011). “Drawing a blank”</a:t>
            </a:r>
          </a:p>
          <a:p>
            <a:r>
              <a:rPr lang="en-US" altLang="en-US" dirty="0"/>
              <a:t>Paula </a:t>
            </a:r>
            <a:r>
              <a:rPr lang="en-US" altLang="en-US" dirty="0" err="1"/>
              <a:t>Kluth</a:t>
            </a:r>
            <a:endParaRPr lang="en-US" altLang="en-US" dirty="0"/>
          </a:p>
          <a:p>
            <a:pPr lvl="1"/>
            <a:r>
              <a:rPr lang="en-US" altLang="en-US" dirty="0"/>
              <a:t>P. </a:t>
            </a:r>
            <a:r>
              <a:rPr lang="en-US" altLang="en-US" dirty="0" err="1"/>
              <a:t>Kluth</a:t>
            </a:r>
            <a:r>
              <a:rPr lang="en-US" altLang="en-US" dirty="0"/>
              <a:t> &amp; Chandler-</a:t>
            </a:r>
            <a:r>
              <a:rPr lang="en-US" altLang="en-US" dirty="0" err="1"/>
              <a:t>Olcott</a:t>
            </a:r>
            <a:r>
              <a:rPr lang="en-US" altLang="en-US" dirty="0"/>
              <a:t> (2007). “A land we can share”</a:t>
            </a:r>
          </a:p>
          <a:p>
            <a:r>
              <a:rPr lang="en-US" altLang="en-US" dirty="0"/>
              <a:t>Michelle Garcia-Winner</a:t>
            </a:r>
          </a:p>
          <a:p>
            <a:pPr lvl="1"/>
            <a:r>
              <a:rPr lang="en-US" altLang="en-US" dirty="0"/>
              <a:t>M. Garcia-Winner (2000). “Inside Out”</a:t>
            </a:r>
          </a:p>
          <a:p>
            <a:pPr marL="82296" indent="0">
              <a:buNone/>
            </a:pPr>
            <a:endParaRPr lang="en-US" dirty="0"/>
          </a:p>
        </p:txBody>
      </p:sp>
    </p:spTree>
    <p:extLst>
      <p:ext uri="{BB962C8B-B14F-4D97-AF65-F5344CB8AC3E}">
        <p14:creationId xmlns:p14="http://schemas.microsoft.com/office/powerpoint/2010/main" val="37948948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Website</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endParaRPr lang="en-US" dirty="0"/>
          </a:p>
          <a:p>
            <a:pPr marL="82296" indent="0" algn="ctr">
              <a:buNone/>
            </a:pPr>
            <a:endParaRPr lang="en-US" dirty="0"/>
          </a:p>
          <a:p>
            <a:pPr marL="82296" indent="0" algn="ctr">
              <a:buNone/>
            </a:pPr>
            <a:r>
              <a:rPr lang="en-US" dirty="0">
                <a:hlinkClick r:id="rId2"/>
              </a:rPr>
              <a:t>www.prefixsuffix.com</a:t>
            </a:r>
            <a:endParaRPr lang="en-US" dirty="0"/>
          </a:p>
          <a:p>
            <a:pPr marL="82296" indent="0" algn="ctr">
              <a:buNone/>
            </a:pPr>
            <a:endParaRPr lang="en-US" dirty="0"/>
          </a:p>
        </p:txBody>
      </p:sp>
    </p:spTree>
    <p:extLst>
      <p:ext uri="{BB962C8B-B14F-4D97-AF65-F5344CB8AC3E}">
        <p14:creationId xmlns:p14="http://schemas.microsoft.com/office/powerpoint/2010/main" val="26840301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DISSECT Mnemonic</a:t>
            </a:r>
          </a:p>
        </p:txBody>
      </p:sp>
      <p:sp>
        <p:nvSpPr>
          <p:cNvPr id="3" name="Content Placeholder 2"/>
          <p:cNvSpPr>
            <a:spLocks noGrp="1"/>
          </p:cNvSpPr>
          <p:nvPr>
            <p:ph idx="1"/>
          </p:nvPr>
        </p:nvSpPr>
        <p:spPr/>
        <p:txBody>
          <a:bodyPr/>
          <a:lstStyle/>
          <a:p>
            <a:r>
              <a:rPr lang="en-US" altLang="en-US" dirty="0"/>
              <a:t>Discover the word’s context</a:t>
            </a:r>
          </a:p>
          <a:p>
            <a:r>
              <a:rPr lang="en-US" altLang="en-US" dirty="0"/>
              <a:t>Isolate the prefix</a:t>
            </a:r>
          </a:p>
          <a:p>
            <a:r>
              <a:rPr lang="en-US" altLang="en-US" dirty="0"/>
              <a:t>Separate the suffix</a:t>
            </a:r>
          </a:p>
          <a:p>
            <a:r>
              <a:rPr lang="en-US" altLang="en-US" dirty="0"/>
              <a:t>Say the stem or root word</a:t>
            </a:r>
          </a:p>
          <a:p>
            <a:r>
              <a:rPr lang="en-US" altLang="en-US" dirty="0"/>
              <a:t>Examine the stem or root word</a:t>
            </a:r>
          </a:p>
          <a:p>
            <a:r>
              <a:rPr lang="en-US" altLang="en-US" dirty="0"/>
              <a:t>Check with someone</a:t>
            </a:r>
          </a:p>
          <a:p>
            <a:r>
              <a:rPr lang="en-US" altLang="en-US" dirty="0"/>
              <a:t>Try the dictionary (for our students, dictionary alternatives)</a:t>
            </a:r>
          </a:p>
          <a:p>
            <a:endParaRPr lang="en-US" dirty="0"/>
          </a:p>
        </p:txBody>
      </p:sp>
    </p:spTree>
    <p:extLst>
      <p:ext uri="{BB962C8B-B14F-4D97-AF65-F5344CB8AC3E}">
        <p14:creationId xmlns:p14="http://schemas.microsoft.com/office/powerpoint/2010/main" val="27366712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Homographs</a:t>
            </a:r>
          </a:p>
        </p:txBody>
      </p:sp>
      <p:sp>
        <p:nvSpPr>
          <p:cNvPr id="3" name="Content Placeholder 2"/>
          <p:cNvSpPr>
            <a:spLocks noGrp="1"/>
          </p:cNvSpPr>
          <p:nvPr>
            <p:ph idx="1"/>
          </p:nvPr>
        </p:nvSpPr>
        <p:spPr/>
        <p:txBody>
          <a:bodyPr/>
          <a:lstStyle/>
          <a:p>
            <a:pPr>
              <a:defRPr/>
            </a:pPr>
            <a:endParaRPr lang="en-US" dirty="0"/>
          </a:p>
          <a:p>
            <a:pPr>
              <a:defRPr/>
            </a:pPr>
            <a:r>
              <a:rPr lang="en-US" dirty="0"/>
              <a:t>Contract</a:t>
            </a:r>
          </a:p>
          <a:p>
            <a:pPr>
              <a:defRPr/>
            </a:pPr>
            <a:r>
              <a:rPr lang="en-US" dirty="0"/>
              <a:t>Does</a:t>
            </a:r>
          </a:p>
          <a:p>
            <a:pPr>
              <a:defRPr/>
            </a:pPr>
            <a:r>
              <a:rPr lang="en-US" dirty="0"/>
              <a:t>Contest</a:t>
            </a:r>
          </a:p>
          <a:p>
            <a:pPr>
              <a:defRPr/>
            </a:pPr>
            <a:r>
              <a:rPr lang="en-US" dirty="0"/>
              <a:t>Object</a:t>
            </a:r>
          </a:p>
          <a:p>
            <a:pPr>
              <a:defRPr/>
            </a:pPr>
            <a:r>
              <a:rPr lang="en-US" dirty="0"/>
              <a:t>Dove</a:t>
            </a:r>
          </a:p>
          <a:p>
            <a:endParaRPr lang="en-US" dirty="0"/>
          </a:p>
        </p:txBody>
      </p:sp>
    </p:spTree>
    <p:extLst>
      <p:ext uri="{BB962C8B-B14F-4D97-AF65-F5344CB8AC3E}">
        <p14:creationId xmlns:p14="http://schemas.microsoft.com/office/powerpoint/2010/main" val="1418639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Readers with ASD</a:t>
            </a:r>
          </a:p>
        </p:txBody>
      </p:sp>
      <p:sp>
        <p:nvSpPr>
          <p:cNvPr id="3" name="Content Placeholder 2"/>
          <p:cNvSpPr>
            <a:spLocks noGrp="1"/>
          </p:cNvSpPr>
          <p:nvPr>
            <p:ph idx="1"/>
          </p:nvPr>
        </p:nvSpPr>
        <p:spPr/>
        <p:txBody>
          <a:bodyPr/>
          <a:lstStyle/>
          <a:p>
            <a:endParaRPr lang="en-US" altLang="en-US" dirty="0"/>
          </a:p>
          <a:p>
            <a:r>
              <a:rPr lang="en-US" altLang="en-US" dirty="0"/>
              <a:t>Struggle with homographs</a:t>
            </a:r>
          </a:p>
          <a:p>
            <a:r>
              <a:rPr lang="en-US" altLang="en-US" dirty="0"/>
              <a:t>Have difficulty using context</a:t>
            </a:r>
          </a:p>
          <a:p>
            <a:r>
              <a:rPr lang="en-US" altLang="en-US" dirty="0"/>
              <a:t>Do not clarify when things do not make sense to them</a:t>
            </a:r>
          </a:p>
          <a:p>
            <a:r>
              <a:rPr lang="en-US" altLang="en-US" dirty="0"/>
              <a:t>Do not monitor their own understanding as they read</a:t>
            </a:r>
          </a:p>
          <a:p>
            <a:endParaRPr lang="en-US" dirty="0"/>
          </a:p>
        </p:txBody>
      </p:sp>
    </p:spTree>
    <p:extLst>
      <p:ext uri="{BB962C8B-B14F-4D97-AF65-F5344CB8AC3E}">
        <p14:creationId xmlns:p14="http://schemas.microsoft.com/office/powerpoint/2010/main" val="404845493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Learn to use context cues to resolve ambiguity</a:t>
            </a:r>
          </a:p>
          <a:p>
            <a:r>
              <a:rPr lang="en-US" altLang="en-US" dirty="0"/>
              <a:t>Learn to self-monitor while reading</a:t>
            </a:r>
          </a:p>
          <a:p>
            <a:r>
              <a:rPr lang="en-US" altLang="en-US" dirty="0"/>
              <a:t>Pique interest – keep lists of homographs</a:t>
            </a:r>
          </a:p>
          <a:p>
            <a:r>
              <a:rPr lang="en-US" altLang="en-US" dirty="0"/>
              <a:t>Vocabulary development: MM words</a:t>
            </a:r>
          </a:p>
          <a:p>
            <a:r>
              <a:rPr lang="en-US" altLang="en-US" dirty="0"/>
              <a:t>Learn to read for meaning rather than word-by-word</a:t>
            </a:r>
          </a:p>
          <a:p>
            <a:endParaRPr lang="en-US" dirty="0"/>
          </a:p>
        </p:txBody>
      </p:sp>
    </p:spTree>
    <p:extLst>
      <p:ext uri="{BB962C8B-B14F-4D97-AF65-F5344CB8AC3E}">
        <p14:creationId xmlns:p14="http://schemas.microsoft.com/office/powerpoint/2010/main" val="190846796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t>
            </a:r>
            <a:r>
              <a:rPr lang="en-US"/>
              <a:t>&amp; Applications</a:t>
            </a:r>
          </a:p>
        </p:txBody>
      </p:sp>
      <p:sp>
        <p:nvSpPr>
          <p:cNvPr id="3" name="Content Placeholder 2"/>
          <p:cNvSpPr>
            <a:spLocks noGrp="1"/>
          </p:cNvSpPr>
          <p:nvPr>
            <p:ph idx="1"/>
          </p:nvPr>
        </p:nvSpPr>
        <p:spPr/>
        <p:txBody>
          <a:bodyPr>
            <a:normAutofit/>
          </a:bodyPr>
          <a:lstStyle/>
          <a:p>
            <a:r>
              <a:rPr lang="en-US" altLang="en-US" dirty="0"/>
              <a:t>Students write 2 homograph sentences or paragraphs and exchange them</a:t>
            </a:r>
          </a:p>
          <a:p>
            <a:r>
              <a:rPr lang="en-US" altLang="en-US" dirty="0"/>
              <a:t>Keep a list and encourage personal lists</a:t>
            </a:r>
          </a:p>
          <a:p>
            <a:r>
              <a:rPr lang="en-US" altLang="en-US" dirty="0"/>
              <a:t>Computer homograph game</a:t>
            </a:r>
          </a:p>
          <a:p>
            <a:pPr lvl="1"/>
            <a:r>
              <a:rPr lang="en-US" altLang="en-US" dirty="0">
                <a:hlinkClick r:id="rId3"/>
              </a:rPr>
              <a:t>http://www.quia.com/cb/8285.html</a:t>
            </a:r>
            <a:endParaRPr lang="en-US" altLang="en-US" dirty="0"/>
          </a:p>
          <a:p>
            <a:r>
              <a:rPr lang="en-US" altLang="en-US" dirty="0"/>
              <a:t>Expand on the idea with multiple-meaning words</a:t>
            </a:r>
          </a:p>
          <a:p>
            <a:pPr lvl="1"/>
            <a:r>
              <a:rPr lang="en-US" altLang="en-US" dirty="0">
                <a:hlinkClick r:id="rId4"/>
              </a:rPr>
              <a:t>http://www.ezschool.com/Games/Homographs.html</a:t>
            </a:r>
            <a:endParaRPr lang="en-US" altLang="en-US" dirty="0"/>
          </a:p>
          <a:p>
            <a:pPr marL="402336" lvl="1" indent="0">
              <a:buNone/>
            </a:pPr>
            <a:endParaRPr lang="en-US" altLang="en-US" dirty="0"/>
          </a:p>
          <a:p>
            <a:endParaRPr lang="en-US" dirty="0"/>
          </a:p>
        </p:txBody>
      </p:sp>
    </p:spTree>
    <p:extLst>
      <p:ext uri="{BB962C8B-B14F-4D97-AF65-F5344CB8AC3E}">
        <p14:creationId xmlns:p14="http://schemas.microsoft.com/office/powerpoint/2010/main" val="406958736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Understand Passions</a:t>
            </a:r>
          </a:p>
        </p:txBody>
      </p:sp>
      <p:sp>
        <p:nvSpPr>
          <p:cNvPr id="3" name="Content Placeholder 2"/>
          <p:cNvSpPr>
            <a:spLocks noGrp="1"/>
          </p:cNvSpPr>
          <p:nvPr>
            <p:ph idx="1"/>
          </p:nvPr>
        </p:nvSpPr>
        <p:spPr/>
        <p:txBody>
          <a:bodyPr/>
          <a:lstStyle/>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Identify key areas of interest</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Use these areas to build skills in other areas</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Fade time allowed for preoccupations</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When introducing a new or difficult skill, go back to the area of interest briefly to help “sell” the new concept</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Find ways to adapt passions to make them similar to interests of peers</a:t>
            </a:r>
          </a:p>
          <a:p>
            <a:endParaRPr lang="en-US" dirty="0"/>
          </a:p>
        </p:txBody>
      </p:sp>
    </p:spTree>
    <p:extLst>
      <p:ext uri="{BB962C8B-B14F-4D97-AF65-F5344CB8AC3E}">
        <p14:creationId xmlns:p14="http://schemas.microsoft.com/office/powerpoint/2010/main" val="114001881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Keep Your Sense of Humor</a:t>
            </a:r>
          </a:p>
        </p:txBody>
      </p:sp>
      <p:sp>
        <p:nvSpPr>
          <p:cNvPr id="3" name="Content Placeholder 2"/>
          <p:cNvSpPr>
            <a:spLocks noGrp="1"/>
          </p:cNvSpPr>
          <p:nvPr>
            <p:ph idx="1"/>
          </p:nvPr>
        </p:nvSpPr>
        <p:spPr/>
        <p:txBody>
          <a:bodyPr/>
          <a:lstStyle/>
          <a:p>
            <a:pPr algn="ctr"/>
            <a:endParaRPr lang="en-GB" altLang="en-US" dirty="0">
              <a:solidFill>
                <a:srgbClr val="40458C"/>
              </a:solidFill>
              <a:cs typeface="Arial" pitchFamily="34" charset="0"/>
            </a:endParaRPr>
          </a:p>
          <a:p>
            <a:pPr algn="ctr"/>
            <a:endParaRPr lang="en-GB" altLang="en-US" dirty="0">
              <a:solidFill>
                <a:srgbClr val="40458C"/>
              </a:solidFill>
              <a:cs typeface="Arial" pitchFamily="34" charset="0"/>
            </a:endParaRPr>
          </a:p>
          <a:p>
            <a:pPr algn="ctr"/>
            <a:r>
              <a:rPr lang="en-GB" altLang="en-US" dirty="0" err="1">
                <a:solidFill>
                  <a:srgbClr val="40458C"/>
                </a:solidFill>
                <a:cs typeface="Arial" pitchFamily="34" charset="0"/>
              </a:rPr>
              <a:t>Humor</a:t>
            </a:r>
            <a:r>
              <a:rPr lang="en-GB" altLang="en-US" dirty="0">
                <a:solidFill>
                  <a:srgbClr val="40458C"/>
                </a:solidFill>
                <a:cs typeface="Arial" pitchFamily="34" charset="0"/>
              </a:rPr>
              <a:t> helps to break the barriers of insecurity and establish a level on which all can relate.</a:t>
            </a:r>
          </a:p>
          <a:p>
            <a:endParaRPr lang="en-US" dirty="0"/>
          </a:p>
        </p:txBody>
      </p:sp>
    </p:spTree>
    <p:extLst>
      <p:ext uri="{BB962C8B-B14F-4D97-AF65-F5344CB8AC3E}">
        <p14:creationId xmlns:p14="http://schemas.microsoft.com/office/powerpoint/2010/main" val="397143724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650875"/>
            <a:ext cx="5761037"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24046020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510307"/>
            <a:ext cx="6343650" cy="57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60420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Profile During Primary Grades</a:t>
            </a:r>
          </a:p>
        </p:txBody>
      </p:sp>
      <p:sp>
        <p:nvSpPr>
          <p:cNvPr id="3" name="Content Placeholder 2"/>
          <p:cNvSpPr>
            <a:spLocks noGrp="1"/>
          </p:cNvSpPr>
          <p:nvPr>
            <p:ph idx="1"/>
          </p:nvPr>
        </p:nvSpPr>
        <p:spPr/>
        <p:txBody>
          <a:bodyPr/>
          <a:lstStyle/>
          <a:p>
            <a:endParaRPr lang="en-US" altLang="en-US" dirty="0"/>
          </a:p>
          <a:p>
            <a:r>
              <a:rPr lang="en-US" altLang="en-US" dirty="0"/>
              <a:t>Good decoding and fluency</a:t>
            </a:r>
          </a:p>
          <a:p>
            <a:r>
              <a:rPr lang="en-US" altLang="en-US" dirty="0"/>
              <a:t>Understanding of concrete facts</a:t>
            </a:r>
          </a:p>
          <a:p>
            <a:r>
              <a:rPr lang="en-US" altLang="en-US" dirty="0"/>
              <a:t>Good memory</a:t>
            </a:r>
          </a:p>
          <a:p>
            <a:r>
              <a:rPr lang="en-US" altLang="en-US" dirty="0"/>
              <a:t>Superficial understanding</a:t>
            </a:r>
          </a:p>
          <a:p>
            <a:r>
              <a:rPr lang="en-US" altLang="en-US" dirty="0"/>
              <a:t>Use of short or limited responses</a:t>
            </a:r>
          </a:p>
          <a:p>
            <a:pPr marL="82296" indent="0">
              <a:buNone/>
            </a:pPr>
            <a:endParaRPr lang="en-US" dirty="0"/>
          </a:p>
        </p:txBody>
      </p:sp>
    </p:spTree>
    <p:extLst>
      <p:ext uri="{BB962C8B-B14F-4D97-AF65-F5344CB8AC3E}">
        <p14:creationId xmlns:p14="http://schemas.microsoft.com/office/powerpoint/2010/main" val="103107641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508000"/>
            <a:ext cx="6057900" cy="584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86294579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To Do:</a:t>
            </a:r>
          </a:p>
        </p:txBody>
      </p:sp>
      <p:sp>
        <p:nvSpPr>
          <p:cNvPr id="3" name="Content Placeholder 2"/>
          <p:cNvSpPr>
            <a:spLocks noGrp="1"/>
          </p:cNvSpPr>
          <p:nvPr>
            <p:ph idx="1"/>
          </p:nvPr>
        </p:nvSpPr>
        <p:spPr/>
        <p:txBody>
          <a:bodyPr/>
          <a:lstStyle/>
          <a:p>
            <a:pPr>
              <a:defRPr/>
            </a:pPr>
            <a:endParaRPr lang="en-US" dirty="0"/>
          </a:p>
          <a:p>
            <a:pPr>
              <a:defRPr/>
            </a:pPr>
            <a:r>
              <a:rPr lang="en-US" dirty="0"/>
              <a:t>Fill out Evaluation (Be Gentle)</a:t>
            </a:r>
          </a:p>
          <a:p>
            <a:pPr marL="82296" indent="0">
              <a:buNone/>
              <a:defRPr/>
            </a:pPr>
            <a:endParaRPr lang="en-US" dirty="0"/>
          </a:p>
          <a:p>
            <a:pPr>
              <a:defRPr/>
            </a:pPr>
            <a:endParaRPr lang="en-US" dirty="0"/>
          </a:p>
          <a:p>
            <a:pPr>
              <a:defRPr/>
            </a:pPr>
            <a:r>
              <a:rPr lang="en-US" dirty="0"/>
              <a:t>Place Evaluation Forms in the basket.</a:t>
            </a:r>
          </a:p>
          <a:p>
            <a:endParaRPr lang="en-US" dirty="0"/>
          </a:p>
        </p:txBody>
      </p:sp>
      <p:pic>
        <p:nvPicPr>
          <p:cNvPr id="4" name="Picture 5" descr="C:\Users\User\AppData\Local\Microsoft\Windows\Temporary Internet Files\Content.IE5\9LURR6TZ\MC90043821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1981200"/>
            <a:ext cx="12255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C:\Users\User\AppData\Local\Microsoft\Windows\Temporary Internet Files\Content.IE5\WKCZQ2UR\MC90010478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495800"/>
            <a:ext cx="2590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0187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Warning Signs</a:t>
            </a:r>
          </a:p>
        </p:txBody>
      </p:sp>
      <p:sp>
        <p:nvSpPr>
          <p:cNvPr id="3" name="Content Placeholder 2"/>
          <p:cNvSpPr>
            <a:spLocks noGrp="1"/>
          </p:cNvSpPr>
          <p:nvPr>
            <p:ph idx="1"/>
          </p:nvPr>
        </p:nvSpPr>
        <p:spPr/>
        <p:txBody>
          <a:bodyPr/>
          <a:lstStyle/>
          <a:p>
            <a:endParaRPr lang="en-US" altLang="en-US" dirty="0"/>
          </a:p>
          <a:p>
            <a:r>
              <a:rPr lang="en-US" altLang="en-US" dirty="0"/>
              <a:t>The student reads well, but…</a:t>
            </a:r>
          </a:p>
          <a:p>
            <a:pPr lvl="1"/>
            <a:r>
              <a:rPr lang="en-US" altLang="en-US" dirty="0"/>
              <a:t>Has difficulty with phonemic awareness or letter-sound fluency</a:t>
            </a:r>
          </a:p>
          <a:p>
            <a:pPr lvl="1"/>
            <a:r>
              <a:rPr lang="en-US" altLang="en-US" dirty="0"/>
              <a:t>Has difficulty with grade-level oral language skills</a:t>
            </a:r>
          </a:p>
          <a:p>
            <a:pPr lvl="1"/>
            <a:r>
              <a:rPr lang="en-US" altLang="en-US" dirty="0"/>
              <a:t>Has difficulty translating text into spoken language</a:t>
            </a:r>
          </a:p>
          <a:p>
            <a:pPr marL="82296" indent="0">
              <a:buNone/>
            </a:pPr>
            <a:endParaRPr lang="en-US" dirty="0"/>
          </a:p>
        </p:txBody>
      </p:sp>
    </p:spTree>
    <p:extLst>
      <p:ext uri="{BB962C8B-B14F-4D97-AF65-F5344CB8AC3E}">
        <p14:creationId xmlns:p14="http://schemas.microsoft.com/office/powerpoint/2010/main" val="15175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ASD &amp; Reading Comprehension</a:t>
            </a:r>
          </a:p>
        </p:txBody>
      </p:sp>
      <p:sp>
        <p:nvSpPr>
          <p:cNvPr id="3" name="Content Placeholder 2"/>
          <p:cNvSpPr>
            <a:spLocks noGrp="1"/>
          </p:cNvSpPr>
          <p:nvPr>
            <p:ph idx="1"/>
          </p:nvPr>
        </p:nvSpPr>
        <p:spPr/>
        <p:txBody>
          <a:bodyPr>
            <a:normAutofit/>
          </a:bodyPr>
          <a:lstStyle/>
          <a:p>
            <a:endParaRPr lang="en-US" altLang="en-US" sz="2800" dirty="0"/>
          </a:p>
          <a:p>
            <a:endParaRPr lang="en-US" altLang="en-US" sz="2800" dirty="0"/>
          </a:p>
          <a:p>
            <a:r>
              <a:rPr lang="en-US" altLang="en-US" sz="2800" dirty="0"/>
              <a:t>Decoding + Comprehension = Reading</a:t>
            </a:r>
          </a:p>
          <a:p>
            <a:endParaRPr lang="en-US" altLang="en-US" sz="2800" dirty="0"/>
          </a:p>
          <a:p>
            <a:r>
              <a:rPr lang="en-US" altLang="en-US" sz="2800" dirty="0"/>
              <a:t>Decoding – Comprehension = </a:t>
            </a:r>
            <a:r>
              <a:rPr lang="en-US" altLang="en-US" sz="2800" dirty="0" err="1"/>
              <a:t>Hyperlexia</a:t>
            </a:r>
            <a:endParaRPr lang="en-US" altLang="en-US" sz="2800" dirty="0"/>
          </a:p>
          <a:p>
            <a:pPr marL="82296" indent="0">
              <a:buNone/>
            </a:pPr>
            <a:endParaRPr lang="en-US" altLang="en-US" dirty="0"/>
          </a:p>
          <a:p>
            <a:r>
              <a:rPr lang="en-US" altLang="en-US" sz="2000" b="1" dirty="0"/>
              <a:t>FOOTNOTE: </a:t>
            </a:r>
            <a:r>
              <a:rPr lang="en-US" altLang="en-US" sz="2000" dirty="0"/>
              <a:t>Research studies on strategies for teaching reading comprehension have rarely included students with ASD in the research sample.</a:t>
            </a:r>
          </a:p>
          <a:p>
            <a:pPr marL="82296" indent="0">
              <a:buNone/>
            </a:pPr>
            <a:endParaRPr lang="en-US" dirty="0"/>
          </a:p>
        </p:txBody>
      </p:sp>
    </p:spTree>
    <p:extLst>
      <p:ext uri="{BB962C8B-B14F-4D97-AF65-F5344CB8AC3E}">
        <p14:creationId xmlns:p14="http://schemas.microsoft.com/office/powerpoint/2010/main" val="3888039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Reading Process</a:t>
            </a:r>
          </a:p>
        </p:txBody>
      </p:sp>
      <p:sp>
        <p:nvSpPr>
          <p:cNvPr id="3" name="Content Placeholder 2"/>
          <p:cNvSpPr>
            <a:spLocks noGrp="1"/>
          </p:cNvSpPr>
          <p:nvPr>
            <p:ph idx="1"/>
          </p:nvPr>
        </p:nvSpPr>
        <p:spPr/>
        <p:txBody>
          <a:bodyPr/>
          <a:lstStyle/>
          <a:p>
            <a:r>
              <a:rPr lang="en-US" altLang="en-US" dirty="0"/>
              <a:t>“a complex system of deriving meaning from print” (NCLB)</a:t>
            </a:r>
          </a:p>
          <a:p>
            <a:endParaRPr lang="en-US" altLang="en-US" dirty="0"/>
          </a:p>
          <a:p>
            <a:r>
              <a:rPr lang="en-US" altLang="en-US" dirty="0"/>
              <a:t>Requires direct instruction in</a:t>
            </a:r>
          </a:p>
          <a:p>
            <a:pPr lvl="1"/>
            <a:r>
              <a:rPr lang="en-US" altLang="en-US" dirty="0"/>
              <a:t>Phonemic awareness</a:t>
            </a:r>
          </a:p>
          <a:p>
            <a:pPr lvl="1"/>
            <a:r>
              <a:rPr lang="en-US" altLang="en-US" dirty="0"/>
              <a:t>Phonics</a:t>
            </a:r>
          </a:p>
          <a:p>
            <a:pPr lvl="1"/>
            <a:r>
              <a:rPr lang="en-US" altLang="en-US" dirty="0"/>
              <a:t>Vocabulary development</a:t>
            </a:r>
          </a:p>
          <a:p>
            <a:pPr lvl="1"/>
            <a:r>
              <a:rPr lang="en-US" altLang="en-US" dirty="0"/>
              <a:t>Fluency development</a:t>
            </a:r>
          </a:p>
          <a:p>
            <a:pPr lvl="1"/>
            <a:r>
              <a:rPr lang="en-US" altLang="en-US" dirty="0"/>
              <a:t>Reading comprehension</a:t>
            </a:r>
          </a:p>
          <a:p>
            <a:pPr marL="82296" indent="0">
              <a:buNone/>
            </a:pPr>
            <a:endParaRPr lang="en-US" dirty="0"/>
          </a:p>
        </p:txBody>
      </p:sp>
    </p:spTree>
    <p:extLst>
      <p:ext uri="{BB962C8B-B14F-4D97-AF65-F5344CB8AC3E}">
        <p14:creationId xmlns:p14="http://schemas.microsoft.com/office/powerpoint/2010/main" val="223958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Good Readers</a:t>
            </a:r>
          </a:p>
        </p:txBody>
      </p:sp>
      <p:sp>
        <p:nvSpPr>
          <p:cNvPr id="3" name="Content Placeholder 2"/>
          <p:cNvSpPr>
            <a:spLocks noGrp="1"/>
          </p:cNvSpPr>
          <p:nvPr>
            <p:ph idx="1"/>
          </p:nvPr>
        </p:nvSpPr>
        <p:spPr/>
        <p:txBody>
          <a:bodyPr/>
          <a:lstStyle/>
          <a:p>
            <a:r>
              <a:rPr lang="en-US" altLang="en-US" dirty="0"/>
              <a:t>Use the author’s organizational plan to think about information</a:t>
            </a:r>
          </a:p>
          <a:p>
            <a:r>
              <a:rPr lang="en-US" altLang="en-US" dirty="0"/>
              <a:t>Monitor their own comprehension actively and effectively</a:t>
            </a:r>
          </a:p>
          <a:p>
            <a:r>
              <a:rPr lang="en-US" altLang="en-US" dirty="0"/>
              <a:t>Interpret information through the filter of their own knowledge and beliefs</a:t>
            </a:r>
          </a:p>
          <a:p>
            <a:r>
              <a:rPr lang="en-US" altLang="en-US" dirty="0"/>
              <a:t>Infer what the author does not tell explicitly</a:t>
            </a:r>
          </a:p>
          <a:p>
            <a:r>
              <a:rPr lang="en-US" altLang="en-US" dirty="0"/>
              <a:t>Read with purpose and motivation</a:t>
            </a:r>
          </a:p>
          <a:p>
            <a:pPr marL="82296" indent="0">
              <a:buNone/>
            </a:pPr>
            <a:endParaRPr lang="en-US" dirty="0"/>
          </a:p>
        </p:txBody>
      </p:sp>
    </p:spTree>
    <p:extLst>
      <p:ext uri="{BB962C8B-B14F-4D97-AF65-F5344CB8AC3E}">
        <p14:creationId xmlns:p14="http://schemas.microsoft.com/office/powerpoint/2010/main" val="1388343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Socialization</a:t>
            </a:r>
          </a:p>
        </p:txBody>
      </p:sp>
      <p:sp>
        <p:nvSpPr>
          <p:cNvPr id="3" name="Content Placeholder 2"/>
          <p:cNvSpPr>
            <a:spLocks noGrp="1"/>
          </p:cNvSpPr>
          <p:nvPr>
            <p:ph idx="1"/>
          </p:nvPr>
        </p:nvSpPr>
        <p:spPr/>
        <p:txBody>
          <a:bodyPr/>
          <a:lstStyle/>
          <a:p>
            <a:r>
              <a:rPr lang="en-US" altLang="en-US" dirty="0"/>
              <a:t>Three key social skills are not developed spontaneously in students with ASD…</a:t>
            </a:r>
          </a:p>
          <a:p>
            <a:pPr lvl="1"/>
            <a:endParaRPr lang="en-US" altLang="en-US" sz="3200" dirty="0"/>
          </a:p>
          <a:p>
            <a:pPr lvl="1"/>
            <a:r>
              <a:rPr lang="en-US" altLang="en-US" sz="3200" dirty="0"/>
              <a:t>Joint attention</a:t>
            </a:r>
          </a:p>
          <a:p>
            <a:pPr lvl="1"/>
            <a:r>
              <a:rPr lang="en-US" altLang="en-US" sz="3200" dirty="0"/>
              <a:t>Shared enjoyment</a:t>
            </a:r>
          </a:p>
          <a:p>
            <a:pPr lvl="1"/>
            <a:r>
              <a:rPr lang="en-US" altLang="en-US" sz="3200" dirty="0"/>
              <a:t>Imitative play</a:t>
            </a:r>
          </a:p>
          <a:p>
            <a:pPr marL="82296" indent="0">
              <a:buNone/>
            </a:pPr>
            <a:endParaRPr lang="en-US" dirty="0"/>
          </a:p>
        </p:txBody>
      </p:sp>
    </p:spTree>
    <p:extLst>
      <p:ext uri="{BB962C8B-B14F-4D97-AF65-F5344CB8AC3E}">
        <p14:creationId xmlns:p14="http://schemas.microsoft.com/office/powerpoint/2010/main" val="619702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49263"/>
            <a:ext cx="1901825"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2286000"/>
            <a:ext cx="209550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581400"/>
            <a:ext cx="3416300"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584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533400"/>
            <a:ext cx="2971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370263"/>
            <a:ext cx="4078288"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3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Getting Started</a:t>
            </a:r>
          </a:p>
        </p:txBody>
      </p:sp>
      <p:sp>
        <p:nvSpPr>
          <p:cNvPr id="3" name="Content Placeholder 2"/>
          <p:cNvSpPr>
            <a:spLocks noGrp="1"/>
          </p:cNvSpPr>
          <p:nvPr>
            <p:ph idx="1"/>
          </p:nvPr>
        </p:nvSpPr>
        <p:spPr/>
        <p:txBody>
          <a:bodyPr/>
          <a:lstStyle/>
          <a:p>
            <a:pPr marL="82296" indent="0">
              <a:buNone/>
              <a:defRPr/>
            </a:pPr>
            <a:r>
              <a:rPr lang="en-US" dirty="0"/>
              <a:t> </a:t>
            </a:r>
          </a:p>
          <a:p>
            <a:pPr>
              <a:defRPr/>
            </a:pPr>
            <a:r>
              <a:rPr lang="en-US" dirty="0"/>
              <a:t>Go to… </a:t>
            </a:r>
            <a:r>
              <a:rPr lang="en-US" dirty="0">
                <a:hlinkClick r:id="rId2"/>
              </a:rPr>
              <a:t>www.rensselaerschools.org</a:t>
            </a:r>
            <a:endParaRPr lang="en-US" dirty="0"/>
          </a:p>
          <a:p>
            <a:pPr marL="0" indent="0">
              <a:buFont typeface="Wingdings" pitchFamily="2" charset="2"/>
              <a:buNone/>
              <a:defRPr/>
            </a:pPr>
            <a:endParaRPr lang="en-US" dirty="0"/>
          </a:p>
          <a:p>
            <a:pPr>
              <a:defRPr/>
            </a:pPr>
            <a:r>
              <a:rPr lang="en-US" dirty="0"/>
              <a:t>Select  Staff and the Coop Training 2019</a:t>
            </a:r>
          </a:p>
          <a:p>
            <a:endParaRPr lang="en-US" dirty="0"/>
          </a:p>
        </p:txBody>
      </p:sp>
    </p:spTree>
    <p:extLst>
      <p:ext uri="{BB962C8B-B14F-4D97-AF65-F5344CB8AC3E}">
        <p14:creationId xmlns:p14="http://schemas.microsoft.com/office/powerpoint/2010/main" val="855292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Impact on Reading Comp</a:t>
            </a:r>
          </a:p>
        </p:txBody>
      </p:sp>
      <p:sp>
        <p:nvSpPr>
          <p:cNvPr id="3" name="Content Placeholder 2"/>
          <p:cNvSpPr>
            <a:spLocks noGrp="1"/>
          </p:cNvSpPr>
          <p:nvPr>
            <p:ph idx="1"/>
          </p:nvPr>
        </p:nvSpPr>
        <p:spPr/>
        <p:txBody>
          <a:bodyPr/>
          <a:lstStyle/>
          <a:p>
            <a:r>
              <a:rPr lang="en-US" altLang="en-US" dirty="0"/>
              <a:t>Limited vocabulary development</a:t>
            </a:r>
          </a:p>
          <a:p>
            <a:r>
              <a:rPr lang="en-US" altLang="en-US" dirty="0"/>
              <a:t>Limited ability to understand perspective or the feelings and emotions of others</a:t>
            </a:r>
          </a:p>
          <a:p>
            <a:r>
              <a:rPr lang="en-US" altLang="en-US" dirty="0"/>
              <a:t>Difficulty understanding cause-and-effect</a:t>
            </a:r>
          </a:p>
          <a:p>
            <a:r>
              <a:rPr lang="en-US" altLang="en-US" dirty="0"/>
              <a:t>Difficulty creating visual images when reading</a:t>
            </a:r>
          </a:p>
          <a:p>
            <a:pPr marL="82296" indent="0">
              <a:buNone/>
            </a:pPr>
            <a:endParaRPr lang="en-US" dirty="0"/>
          </a:p>
        </p:txBody>
      </p:sp>
    </p:spTree>
    <p:extLst>
      <p:ext uri="{BB962C8B-B14F-4D97-AF65-F5344CB8AC3E}">
        <p14:creationId xmlns:p14="http://schemas.microsoft.com/office/powerpoint/2010/main" val="1716787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Restrictive &amp; Repetitive Interests</a:t>
            </a:r>
          </a:p>
        </p:txBody>
      </p:sp>
      <p:sp>
        <p:nvSpPr>
          <p:cNvPr id="3" name="Content Placeholder 2"/>
          <p:cNvSpPr>
            <a:spLocks noGrp="1"/>
          </p:cNvSpPr>
          <p:nvPr>
            <p:ph idx="1"/>
          </p:nvPr>
        </p:nvSpPr>
        <p:spPr/>
        <p:txBody>
          <a:bodyPr/>
          <a:lstStyle/>
          <a:p>
            <a:r>
              <a:rPr lang="en-US" altLang="en-US" dirty="0"/>
              <a:t>Even with exposure to a rich variety of experiences, lack of interest may limit the benefit of those opportunities resulting in a “poverty of experience”</a:t>
            </a:r>
          </a:p>
          <a:p>
            <a:r>
              <a:rPr lang="en-US" altLang="en-US" dirty="0"/>
              <a:t>Intense interests limit the development of a general fund of knowledge on a wide range of topics as well as the language and social relationships that go with them.</a:t>
            </a:r>
          </a:p>
          <a:p>
            <a:endParaRPr lang="en-US" dirty="0"/>
          </a:p>
        </p:txBody>
      </p:sp>
    </p:spTree>
    <p:extLst>
      <p:ext uri="{BB962C8B-B14F-4D97-AF65-F5344CB8AC3E}">
        <p14:creationId xmlns:p14="http://schemas.microsoft.com/office/powerpoint/2010/main" val="224374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650875"/>
            <a:ext cx="4468813"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54079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514350"/>
            <a:ext cx="4606925"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051861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514350"/>
            <a:ext cx="4606925"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87884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Language/Communication Deficits</a:t>
            </a:r>
          </a:p>
        </p:txBody>
      </p:sp>
      <p:sp>
        <p:nvSpPr>
          <p:cNvPr id="3" name="Content Placeholder 2"/>
          <p:cNvSpPr>
            <a:spLocks noGrp="1"/>
          </p:cNvSpPr>
          <p:nvPr>
            <p:ph idx="1"/>
          </p:nvPr>
        </p:nvSpPr>
        <p:spPr/>
        <p:txBody>
          <a:bodyPr/>
          <a:lstStyle/>
          <a:p>
            <a:pPr marL="82296" indent="0">
              <a:buNone/>
            </a:pPr>
            <a:endParaRPr lang="en-US" altLang="en-US" dirty="0"/>
          </a:p>
          <a:p>
            <a:r>
              <a:rPr lang="en-US" altLang="en-US" dirty="0"/>
              <a:t> Deficit in declarative knowledge</a:t>
            </a:r>
          </a:p>
          <a:p>
            <a:r>
              <a:rPr lang="en-US" altLang="en-US" dirty="0"/>
              <a:t> Deficit in vocabulary development</a:t>
            </a:r>
          </a:p>
          <a:p>
            <a:r>
              <a:rPr lang="en-US" altLang="en-US" dirty="0"/>
              <a:t> Literal use of language </a:t>
            </a:r>
          </a:p>
          <a:p>
            <a:r>
              <a:rPr lang="en-US" altLang="en-US" dirty="0"/>
              <a:t> Difficulty generalizing</a:t>
            </a:r>
          </a:p>
          <a:p>
            <a:endParaRPr lang="en-US" dirty="0"/>
          </a:p>
        </p:txBody>
      </p:sp>
    </p:spTree>
    <p:extLst>
      <p:ext uri="{BB962C8B-B14F-4D97-AF65-F5344CB8AC3E}">
        <p14:creationId xmlns:p14="http://schemas.microsoft.com/office/powerpoint/2010/main" val="1862481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Language/Communication Deficits</a:t>
            </a:r>
          </a:p>
        </p:txBody>
      </p:sp>
      <p:sp>
        <p:nvSpPr>
          <p:cNvPr id="3" name="Content Placeholder 2"/>
          <p:cNvSpPr>
            <a:spLocks noGrp="1"/>
          </p:cNvSpPr>
          <p:nvPr>
            <p:ph idx="1"/>
          </p:nvPr>
        </p:nvSpPr>
        <p:spPr/>
        <p:txBody>
          <a:bodyPr/>
          <a:lstStyle/>
          <a:p>
            <a:endParaRPr lang="en-US" altLang="en-US" dirty="0"/>
          </a:p>
          <a:p>
            <a:r>
              <a:rPr lang="en-US" altLang="en-US" dirty="0"/>
              <a:t>Receptive language</a:t>
            </a:r>
          </a:p>
          <a:p>
            <a:r>
              <a:rPr lang="en-US" altLang="en-US" dirty="0"/>
              <a:t>Expressive language</a:t>
            </a:r>
          </a:p>
          <a:p>
            <a:r>
              <a:rPr lang="en-US" altLang="en-US" dirty="0"/>
              <a:t>Nonverbal language</a:t>
            </a:r>
          </a:p>
          <a:p>
            <a:r>
              <a:rPr lang="en-US" altLang="en-US" dirty="0"/>
              <a:t>Social relationship language</a:t>
            </a:r>
          </a:p>
          <a:p>
            <a:endParaRPr lang="en-US" dirty="0"/>
          </a:p>
        </p:txBody>
      </p:sp>
    </p:spTree>
    <p:extLst>
      <p:ext uri="{BB962C8B-B14F-4D97-AF65-F5344CB8AC3E}">
        <p14:creationId xmlns:p14="http://schemas.microsoft.com/office/powerpoint/2010/main" val="2918709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How Deficits impact Reading Comprehension</a:t>
            </a:r>
          </a:p>
        </p:txBody>
      </p:sp>
      <p:sp>
        <p:nvSpPr>
          <p:cNvPr id="3" name="Content Placeholder 2"/>
          <p:cNvSpPr>
            <a:spLocks noGrp="1"/>
          </p:cNvSpPr>
          <p:nvPr>
            <p:ph idx="1"/>
          </p:nvPr>
        </p:nvSpPr>
        <p:spPr/>
        <p:txBody>
          <a:bodyPr/>
          <a:lstStyle/>
          <a:p>
            <a:endParaRPr lang="en-US" altLang="en-US" dirty="0"/>
          </a:p>
          <a:p>
            <a:r>
              <a:rPr lang="en-US" altLang="en-US" dirty="0"/>
              <a:t>Use of context</a:t>
            </a:r>
          </a:p>
          <a:p>
            <a:r>
              <a:rPr lang="en-US" altLang="en-US" dirty="0"/>
              <a:t>Pronouns</a:t>
            </a:r>
          </a:p>
          <a:p>
            <a:r>
              <a:rPr lang="en-US" altLang="en-US" dirty="0"/>
              <a:t>Questioning</a:t>
            </a:r>
          </a:p>
          <a:p>
            <a:r>
              <a:rPr lang="en-US" altLang="en-US" dirty="0"/>
              <a:t>Auditory processing of oral language</a:t>
            </a:r>
          </a:p>
          <a:p>
            <a:endParaRPr lang="en-US" dirty="0"/>
          </a:p>
        </p:txBody>
      </p:sp>
    </p:spTree>
    <p:extLst>
      <p:ext uri="{BB962C8B-B14F-4D97-AF65-F5344CB8AC3E}">
        <p14:creationId xmlns:p14="http://schemas.microsoft.com/office/powerpoint/2010/main" val="2441659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 what should we do?</a:t>
            </a:r>
          </a:p>
        </p:txBody>
      </p:sp>
      <p:sp>
        <p:nvSpPr>
          <p:cNvPr id="3" name="Content Placeholder 2"/>
          <p:cNvSpPr>
            <a:spLocks noGrp="1"/>
          </p:cNvSpPr>
          <p:nvPr>
            <p:ph idx="1"/>
          </p:nvPr>
        </p:nvSpPr>
        <p:spPr/>
        <p:txBody>
          <a:bodyPr/>
          <a:lstStyle/>
          <a:p>
            <a:pPr marL="514350" indent="-514350">
              <a:buFont typeface="+mj-lt"/>
              <a:buAutoNum type="arabicPeriod"/>
              <a:defRPr/>
            </a:pPr>
            <a:endParaRPr lang="en-US" dirty="0"/>
          </a:p>
          <a:p>
            <a:pPr marL="514350" indent="-514350">
              <a:buFont typeface="+mj-lt"/>
              <a:buAutoNum type="arabicPeriod"/>
              <a:defRPr/>
            </a:pPr>
            <a:r>
              <a:rPr lang="en-US" dirty="0"/>
              <a:t>Identify a team </a:t>
            </a:r>
          </a:p>
          <a:p>
            <a:pPr marL="514350" indent="-514350">
              <a:buFont typeface="+mj-lt"/>
              <a:buAutoNum type="arabicPeriod"/>
              <a:defRPr/>
            </a:pPr>
            <a:r>
              <a:rPr lang="en-US" dirty="0"/>
              <a:t>Identify the student’s learning style</a:t>
            </a:r>
          </a:p>
          <a:p>
            <a:pPr marL="514350" indent="-514350">
              <a:buFont typeface="+mj-lt"/>
              <a:buAutoNum type="arabicPeriod"/>
              <a:defRPr/>
            </a:pPr>
            <a:r>
              <a:rPr lang="en-US" dirty="0"/>
              <a:t>Investigate research-based practices</a:t>
            </a:r>
          </a:p>
          <a:p>
            <a:pPr marL="514350" indent="-514350">
              <a:buFont typeface="+mj-lt"/>
              <a:buAutoNum type="arabicPeriod"/>
              <a:defRPr/>
            </a:pPr>
            <a:r>
              <a:rPr lang="en-US" dirty="0"/>
              <a:t>Implement the practices that appear most suited to this/these student(s)</a:t>
            </a:r>
          </a:p>
          <a:p>
            <a:pPr marL="514350" indent="-514350">
              <a:buFont typeface="+mj-lt"/>
              <a:buAutoNum type="arabicPeriod"/>
              <a:defRPr/>
            </a:pPr>
            <a:r>
              <a:rPr lang="en-US" dirty="0"/>
              <a:t>Monitor effectiveness and return to Step 3 as needed</a:t>
            </a:r>
          </a:p>
        </p:txBody>
      </p:sp>
    </p:spTree>
    <p:extLst>
      <p:ext uri="{BB962C8B-B14F-4D97-AF65-F5344CB8AC3E}">
        <p14:creationId xmlns:p14="http://schemas.microsoft.com/office/powerpoint/2010/main" val="4201103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Evidenced-Based Practices</a:t>
            </a:r>
          </a:p>
        </p:txBody>
      </p:sp>
      <p:sp>
        <p:nvSpPr>
          <p:cNvPr id="3" name="Content Placeholder 2"/>
          <p:cNvSpPr>
            <a:spLocks noGrp="1"/>
          </p:cNvSpPr>
          <p:nvPr>
            <p:ph idx="1"/>
          </p:nvPr>
        </p:nvSpPr>
        <p:spPr/>
        <p:txBody>
          <a:bodyPr/>
          <a:lstStyle/>
          <a:p>
            <a:pPr>
              <a:defRPr/>
            </a:pPr>
            <a:r>
              <a:rPr lang="en-US" dirty="0"/>
              <a:t>Noticing and relating the content to the title</a:t>
            </a:r>
          </a:p>
          <a:p>
            <a:pPr>
              <a:defRPr/>
            </a:pPr>
            <a:r>
              <a:rPr lang="en-US" dirty="0"/>
              <a:t>Pre-teaching basic factual concepts</a:t>
            </a:r>
          </a:p>
          <a:p>
            <a:pPr>
              <a:defRPr/>
            </a:pPr>
            <a:r>
              <a:rPr lang="en-US" dirty="0"/>
              <a:t>Multiple, thematic exposure</a:t>
            </a:r>
          </a:p>
          <a:p>
            <a:pPr>
              <a:defRPr/>
            </a:pPr>
            <a:r>
              <a:rPr lang="en-US" dirty="0"/>
              <a:t>Explicit instruction of idioms</a:t>
            </a:r>
          </a:p>
          <a:p>
            <a:pPr>
              <a:defRPr/>
            </a:pPr>
            <a:r>
              <a:rPr lang="en-US" dirty="0"/>
              <a:t>Anaphoric cuing</a:t>
            </a:r>
          </a:p>
          <a:p>
            <a:pPr>
              <a:defRPr/>
            </a:pPr>
            <a:r>
              <a:rPr lang="en-US" dirty="0"/>
              <a:t>Visualizing through drawing and writing</a:t>
            </a:r>
          </a:p>
          <a:p>
            <a:pPr marL="82296" indent="0">
              <a:buNone/>
            </a:pPr>
            <a:endParaRPr lang="en-US" dirty="0"/>
          </a:p>
        </p:txBody>
      </p:sp>
    </p:spTree>
    <p:extLst>
      <p:ext uri="{BB962C8B-B14F-4D97-AF65-F5344CB8AC3E}">
        <p14:creationId xmlns:p14="http://schemas.microsoft.com/office/powerpoint/2010/main" val="1589664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a:t>THE GOAL</a:t>
            </a:r>
          </a:p>
        </p:txBody>
      </p:sp>
      <p:sp>
        <p:nvSpPr>
          <p:cNvPr id="8" name="Content Placeholder 7"/>
          <p:cNvSpPr>
            <a:spLocks noGrp="1"/>
          </p:cNvSpPr>
          <p:nvPr>
            <p:ph idx="1"/>
          </p:nvPr>
        </p:nvSpPr>
        <p:spPr>
          <a:xfrm>
            <a:off x="1435608" y="1828800"/>
            <a:ext cx="7498080" cy="4419600"/>
          </a:xfrm>
        </p:spPr>
        <p:txBody>
          <a:bodyPr/>
          <a:lstStyle/>
          <a:p>
            <a:r>
              <a:rPr lang="en-US" dirty="0"/>
              <a:t>To learn strategies for teaching reading comprehension to students who read but don’t comprehend.</a:t>
            </a:r>
          </a:p>
          <a:p>
            <a:r>
              <a:rPr lang="en-US" dirty="0"/>
              <a:t>Who are these students…</a:t>
            </a:r>
          </a:p>
          <a:p>
            <a:pPr lvl="1"/>
            <a:r>
              <a:rPr lang="en-US" dirty="0"/>
              <a:t>Students with ASD</a:t>
            </a:r>
          </a:p>
          <a:p>
            <a:pPr lvl="1"/>
            <a:r>
              <a:rPr lang="en-US" dirty="0"/>
              <a:t>Students with Hyperlexia</a:t>
            </a:r>
          </a:p>
        </p:txBody>
      </p:sp>
    </p:spTree>
    <p:extLst>
      <p:ext uri="{BB962C8B-B14F-4D97-AF65-F5344CB8AC3E}">
        <p14:creationId xmlns:p14="http://schemas.microsoft.com/office/powerpoint/2010/main" val="4256175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1</a:t>
            </a:r>
          </a:p>
        </p:txBody>
      </p:sp>
      <p:sp>
        <p:nvSpPr>
          <p:cNvPr id="3" name="Content Placeholder 2"/>
          <p:cNvSpPr>
            <a:spLocks noGrp="1"/>
          </p:cNvSpPr>
          <p:nvPr>
            <p:ph idx="1"/>
          </p:nvPr>
        </p:nvSpPr>
        <p:spPr/>
        <p:txBody>
          <a:bodyPr/>
          <a:lstStyle/>
          <a:p>
            <a:r>
              <a:rPr lang="en-US" dirty="0"/>
              <a:t>Noticing &amp; relating content to title…</a:t>
            </a:r>
          </a:p>
          <a:p>
            <a:pPr lvl="1"/>
            <a:endParaRPr lang="en-US" altLang="en-US" dirty="0"/>
          </a:p>
          <a:p>
            <a:pPr lvl="1"/>
            <a:r>
              <a:rPr lang="en-US" altLang="en-US" dirty="0"/>
              <a:t>Provide a clear title for a passage that does not have a title</a:t>
            </a:r>
          </a:p>
          <a:p>
            <a:pPr lvl="1"/>
            <a:r>
              <a:rPr lang="en-US" dirty="0"/>
              <a:t>Review the passage to determine if given title is relevant</a:t>
            </a:r>
          </a:p>
        </p:txBody>
      </p:sp>
    </p:spTree>
    <p:extLst>
      <p:ext uri="{BB962C8B-B14F-4D97-AF65-F5344CB8AC3E}">
        <p14:creationId xmlns:p14="http://schemas.microsoft.com/office/powerpoint/2010/main" val="3931682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2</a:t>
            </a:r>
          </a:p>
        </p:txBody>
      </p:sp>
      <p:sp>
        <p:nvSpPr>
          <p:cNvPr id="3" name="Content Placeholder 2"/>
          <p:cNvSpPr>
            <a:spLocks noGrp="1"/>
          </p:cNvSpPr>
          <p:nvPr>
            <p:ph idx="1"/>
          </p:nvPr>
        </p:nvSpPr>
        <p:spPr/>
        <p:txBody>
          <a:bodyPr/>
          <a:lstStyle/>
          <a:p>
            <a:r>
              <a:rPr lang="en-US" dirty="0"/>
              <a:t>Pre-teaching basic factual concepts…</a:t>
            </a:r>
          </a:p>
          <a:p>
            <a:pPr lvl="1"/>
            <a:endParaRPr lang="en-US" altLang="en-US" dirty="0"/>
          </a:p>
          <a:p>
            <a:pPr lvl="1"/>
            <a:r>
              <a:rPr lang="en-US" altLang="en-US" dirty="0"/>
              <a:t>For narratives, provide relevant facts central to the plot, setting, characters, conflict, emotional content or historical context</a:t>
            </a:r>
          </a:p>
          <a:p>
            <a:pPr lvl="1"/>
            <a:r>
              <a:rPr lang="en-US" altLang="en-US" dirty="0"/>
              <a:t>For expository text, provide and discuss key ideas to be learned</a:t>
            </a:r>
          </a:p>
          <a:p>
            <a:endParaRPr lang="en-US" dirty="0"/>
          </a:p>
        </p:txBody>
      </p:sp>
    </p:spTree>
    <p:extLst>
      <p:ext uri="{BB962C8B-B14F-4D97-AF65-F5344CB8AC3E}">
        <p14:creationId xmlns:p14="http://schemas.microsoft.com/office/powerpoint/2010/main" val="24816958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2 cont.</a:t>
            </a:r>
          </a:p>
        </p:txBody>
      </p:sp>
      <p:sp>
        <p:nvSpPr>
          <p:cNvPr id="3" name="Content Placeholder 2"/>
          <p:cNvSpPr>
            <a:spLocks noGrp="1"/>
          </p:cNvSpPr>
          <p:nvPr>
            <p:ph idx="1"/>
          </p:nvPr>
        </p:nvSpPr>
        <p:spPr/>
        <p:txBody>
          <a:bodyPr/>
          <a:lstStyle/>
          <a:p>
            <a:r>
              <a:rPr lang="en-US" altLang="en-US" dirty="0"/>
              <a:t>Pre-teaching basic factual concepts…</a:t>
            </a:r>
          </a:p>
          <a:p>
            <a:endParaRPr lang="en-US" dirty="0"/>
          </a:p>
          <a:p>
            <a:pPr lvl="1"/>
            <a:r>
              <a:rPr lang="en-US" altLang="en-US" dirty="0"/>
              <a:t>Prepare a primer passage that contains all of the main ideas of the passage to be read</a:t>
            </a:r>
          </a:p>
          <a:p>
            <a:endParaRPr lang="en-US" dirty="0"/>
          </a:p>
        </p:txBody>
      </p:sp>
    </p:spTree>
    <p:extLst>
      <p:ext uri="{BB962C8B-B14F-4D97-AF65-F5344CB8AC3E}">
        <p14:creationId xmlns:p14="http://schemas.microsoft.com/office/powerpoint/2010/main" val="596643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Preparing a Primer Passage</a:t>
            </a:r>
          </a:p>
        </p:txBody>
      </p:sp>
      <p:sp>
        <p:nvSpPr>
          <p:cNvPr id="3" name="Content Placeholder 2"/>
          <p:cNvSpPr>
            <a:spLocks noGrp="1"/>
          </p:cNvSpPr>
          <p:nvPr>
            <p:ph idx="1"/>
          </p:nvPr>
        </p:nvSpPr>
        <p:spPr/>
        <p:txBody>
          <a:bodyPr>
            <a:normAutofit lnSpcReduction="10000"/>
          </a:bodyPr>
          <a:lstStyle/>
          <a:p>
            <a:pPr>
              <a:defRPr/>
            </a:pPr>
            <a:r>
              <a:rPr lang="en-US" dirty="0"/>
              <a:t>Teacher prepares a short passage on a transparency, whiteboard or </a:t>
            </a:r>
            <a:r>
              <a:rPr lang="en-US" dirty="0" err="1"/>
              <a:t>smartboard</a:t>
            </a:r>
            <a:endParaRPr lang="en-US" dirty="0"/>
          </a:p>
          <a:p>
            <a:pPr>
              <a:defRPr/>
            </a:pPr>
            <a:r>
              <a:rPr lang="en-US" dirty="0"/>
              <a:t>Teacher and students read the passage together</a:t>
            </a:r>
          </a:p>
          <a:p>
            <a:pPr>
              <a:defRPr/>
            </a:pPr>
            <a:r>
              <a:rPr lang="en-US" dirty="0"/>
              <a:t>Students identify key words. Teacher circles them. Group works together to clarify meaning.</a:t>
            </a:r>
          </a:p>
          <a:p>
            <a:pPr>
              <a:defRPr/>
            </a:pPr>
            <a:r>
              <a:rPr lang="en-US" dirty="0"/>
              <a:t>Group writes a 1 to 2 sentence summary of the passage that includes the key words.</a:t>
            </a:r>
          </a:p>
          <a:p>
            <a:endParaRPr lang="en-US" dirty="0"/>
          </a:p>
        </p:txBody>
      </p:sp>
    </p:spTree>
    <p:extLst>
      <p:ext uri="{BB962C8B-B14F-4D97-AF65-F5344CB8AC3E}">
        <p14:creationId xmlns:p14="http://schemas.microsoft.com/office/powerpoint/2010/main" val="1368186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1 &amp; 2 Practice</a:t>
            </a:r>
          </a:p>
        </p:txBody>
      </p:sp>
      <p:sp>
        <p:nvSpPr>
          <p:cNvPr id="3" name="Content Placeholder 2"/>
          <p:cNvSpPr>
            <a:spLocks noGrp="1"/>
          </p:cNvSpPr>
          <p:nvPr>
            <p:ph idx="1"/>
          </p:nvPr>
        </p:nvSpPr>
        <p:spPr/>
        <p:txBody>
          <a:bodyPr>
            <a:normAutofit/>
          </a:bodyPr>
          <a:lstStyle/>
          <a:p>
            <a:pPr marL="82296" indent="0">
              <a:buNone/>
            </a:pPr>
            <a:endParaRPr lang="en-US" dirty="0"/>
          </a:p>
          <a:p>
            <a:r>
              <a:rPr lang="en-US" dirty="0"/>
              <a:t>Chapter 1 Charlotte’s Web:</a:t>
            </a:r>
          </a:p>
          <a:p>
            <a:pPr lvl="1"/>
            <a:r>
              <a:rPr lang="en-US" dirty="0"/>
              <a:t>Relate Title</a:t>
            </a:r>
          </a:p>
          <a:p>
            <a:pPr lvl="1"/>
            <a:r>
              <a:rPr lang="en-US" dirty="0"/>
              <a:t>Relevant facts &amp; Concepts</a:t>
            </a:r>
          </a:p>
          <a:p>
            <a:pPr lvl="1"/>
            <a:r>
              <a:rPr lang="en-US" dirty="0"/>
              <a:t>Prepare Primer</a:t>
            </a:r>
          </a:p>
          <a:p>
            <a:endParaRPr lang="en-US" dirty="0"/>
          </a:p>
          <a:p>
            <a:r>
              <a:rPr lang="en-US" dirty="0"/>
              <a:t>After reading, discuss with the reader how the primer passage, the title and the passage itself all relate to each other</a:t>
            </a:r>
          </a:p>
          <a:p>
            <a:endParaRPr lang="en-US" dirty="0"/>
          </a:p>
        </p:txBody>
      </p:sp>
    </p:spTree>
    <p:extLst>
      <p:ext uri="{BB962C8B-B14F-4D97-AF65-F5344CB8AC3E}">
        <p14:creationId xmlns:p14="http://schemas.microsoft.com/office/powerpoint/2010/main" val="4151766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10 Minute Break</a:t>
            </a:r>
          </a:p>
        </p:txBody>
      </p:sp>
      <p:pic>
        <p:nvPicPr>
          <p:cNvPr id="4" name="Picture 2" descr="C:\Users\User\AppData\Local\Microsoft\Windows\Temporary Internet Files\Content.IE5\9GXEL1JC\MC900363448[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1828800"/>
            <a:ext cx="4953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90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a:t>
            </a:r>
          </a:p>
        </p:txBody>
      </p:sp>
      <p:sp>
        <p:nvSpPr>
          <p:cNvPr id="3" name="Content Placeholder 2"/>
          <p:cNvSpPr>
            <a:spLocks noGrp="1"/>
          </p:cNvSpPr>
          <p:nvPr>
            <p:ph idx="1"/>
          </p:nvPr>
        </p:nvSpPr>
        <p:spPr/>
        <p:txBody>
          <a:bodyPr/>
          <a:lstStyle/>
          <a:p>
            <a:r>
              <a:rPr lang="en-US" dirty="0"/>
              <a:t>Multiple thematic exposures…</a:t>
            </a:r>
          </a:p>
          <a:p>
            <a:pPr marL="82296" indent="0">
              <a:buNone/>
            </a:pPr>
            <a:r>
              <a:rPr lang="en-US" altLang="en-US" dirty="0"/>
              <a:t> (</a:t>
            </a:r>
            <a:r>
              <a:rPr lang="en-US" altLang="en-US" i="1" dirty="0" err="1"/>
              <a:t>Kupperman's</a:t>
            </a:r>
            <a:r>
              <a:rPr lang="en-US" altLang="en-US" i="1" dirty="0"/>
              <a:t> Reading Comp Kit</a:t>
            </a:r>
            <a:r>
              <a:rPr lang="en-US" altLang="en-US" dirty="0"/>
              <a:t>)</a:t>
            </a:r>
          </a:p>
          <a:p>
            <a:r>
              <a:rPr lang="en-US" altLang="en-US" sz="3600" dirty="0"/>
              <a:t>Before reading the story… </a:t>
            </a:r>
          </a:p>
          <a:p>
            <a:pPr lvl="1"/>
            <a:r>
              <a:rPr lang="en-US" altLang="en-US" sz="3600" dirty="0"/>
              <a:t>Priming</a:t>
            </a:r>
          </a:p>
          <a:p>
            <a:pPr lvl="1"/>
            <a:r>
              <a:rPr lang="en-US" altLang="en-US" sz="3600" dirty="0"/>
              <a:t>Vocabulary</a:t>
            </a:r>
          </a:p>
          <a:p>
            <a:pPr lvl="1"/>
            <a:r>
              <a:rPr lang="en-US" altLang="en-US" sz="3600" dirty="0"/>
              <a:t>Definitions</a:t>
            </a:r>
          </a:p>
          <a:p>
            <a:pPr lvl="1"/>
            <a:r>
              <a:rPr lang="en-US" altLang="en-US" sz="3600" dirty="0"/>
              <a:t>Accessing Prior Knowledge </a:t>
            </a:r>
          </a:p>
          <a:p>
            <a:pPr marL="82296" indent="0">
              <a:buNone/>
            </a:pPr>
            <a:endParaRPr lang="en-US" dirty="0"/>
          </a:p>
        </p:txBody>
      </p:sp>
    </p:spTree>
    <p:extLst>
      <p:ext uri="{BB962C8B-B14F-4D97-AF65-F5344CB8AC3E}">
        <p14:creationId xmlns:p14="http://schemas.microsoft.com/office/powerpoint/2010/main" val="7164142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t>Kupperman’s</a:t>
            </a:r>
            <a:r>
              <a:rPr lang="en-US" dirty="0"/>
              <a:t> Reading Comp Kit</a:t>
            </a:r>
          </a:p>
        </p:txBody>
      </p:sp>
      <p:sp>
        <p:nvSpPr>
          <p:cNvPr id="3" name="Content Placeholder 2"/>
          <p:cNvSpPr>
            <a:spLocks noGrp="1"/>
          </p:cNvSpPr>
          <p:nvPr>
            <p:ph idx="1"/>
          </p:nvPr>
        </p:nvSpPr>
        <p:spPr>
          <a:xfrm>
            <a:off x="1435608" y="1447800"/>
            <a:ext cx="7498080" cy="4495800"/>
          </a:xfrm>
        </p:spPr>
        <p:txBody>
          <a:bodyPr>
            <a:normAutofit lnSpcReduction="10000"/>
          </a:bodyPr>
          <a:lstStyle/>
          <a:p>
            <a:pPr marL="82296" indent="0">
              <a:buNone/>
            </a:pPr>
            <a:endParaRPr lang="en-US" altLang="en-US" dirty="0"/>
          </a:p>
          <a:p>
            <a:r>
              <a:rPr lang="en-US" altLang="en-US" dirty="0"/>
              <a:t> After Reading the Story</a:t>
            </a:r>
          </a:p>
          <a:p>
            <a:pPr lvl="1"/>
            <a:r>
              <a:rPr lang="en-US" altLang="en-US" sz="3200" dirty="0"/>
              <a:t>Story Summary</a:t>
            </a:r>
          </a:p>
          <a:p>
            <a:pPr lvl="1"/>
            <a:r>
              <a:rPr lang="en-US" altLang="en-US" sz="3200" dirty="0"/>
              <a:t>Basic Story Analysis</a:t>
            </a:r>
          </a:p>
          <a:p>
            <a:pPr lvl="1"/>
            <a:r>
              <a:rPr lang="en-US" altLang="en-US" sz="3200" dirty="0"/>
              <a:t>Problem/Solution</a:t>
            </a:r>
          </a:p>
          <a:p>
            <a:pPr lvl="1"/>
            <a:r>
              <a:rPr lang="en-US" altLang="en-US" sz="3200" dirty="0"/>
              <a:t>Higher-Level Story Analysis</a:t>
            </a:r>
          </a:p>
          <a:p>
            <a:pPr lvl="1"/>
            <a:r>
              <a:rPr lang="en-US" altLang="en-US" sz="3200" dirty="0"/>
              <a:t>Visualizing</a:t>
            </a:r>
          </a:p>
          <a:p>
            <a:pPr lvl="1"/>
            <a:r>
              <a:rPr lang="en-US" altLang="en-US" sz="3200" dirty="0"/>
              <a:t>Pronoun Referents</a:t>
            </a:r>
          </a:p>
          <a:p>
            <a:pPr marL="82296" indent="0">
              <a:buNone/>
            </a:pPr>
            <a:endParaRPr lang="en-US" dirty="0"/>
          </a:p>
        </p:txBody>
      </p:sp>
    </p:spTree>
    <p:extLst>
      <p:ext uri="{BB962C8B-B14F-4D97-AF65-F5344CB8AC3E}">
        <p14:creationId xmlns:p14="http://schemas.microsoft.com/office/powerpoint/2010/main" val="6654421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t>Kupperman’s</a:t>
            </a:r>
            <a:r>
              <a:rPr lang="en-US" dirty="0"/>
              <a:t> Reading Comp Kit</a:t>
            </a:r>
          </a:p>
        </p:txBody>
      </p:sp>
      <p:sp>
        <p:nvSpPr>
          <p:cNvPr id="3" name="Content Placeholder 2"/>
          <p:cNvSpPr>
            <a:spLocks noGrp="1"/>
          </p:cNvSpPr>
          <p:nvPr>
            <p:ph idx="1"/>
          </p:nvPr>
        </p:nvSpPr>
        <p:spPr/>
        <p:txBody>
          <a:bodyPr/>
          <a:lstStyle/>
          <a:p>
            <a:r>
              <a:rPr lang="en-US" dirty="0"/>
              <a:t>Where to find…</a:t>
            </a:r>
          </a:p>
          <a:p>
            <a:endParaRPr lang="en-US" dirty="0"/>
          </a:p>
          <a:p>
            <a:r>
              <a:rPr lang="en-US" dirty="0">
                <a:hlinkClick r:id="rId3"/>
              </a:rPr>
              <a:t>www.linguisystems.com/products/product/display?itemid=10658</a:t>
            </a:r>
            <a:endParaRPr lang="en-US" dirty="0"/>
          </a:p>
          <a:p>
            <a:pPr marL="82296" indent="0">
              <a:buNone/>
            </a:pPr>
            <a:endParaRPr lang="en-US" dirty="0"/>
          </a:p>
        </p:txBody>
      </p:sp>
    </p:spTree>
    <p:extLst>
      <p:ext uri="{BB962C8B-B14F-4D97-AF65-F5344CB8AC3E}">
        <p14:creationId xmlns:p14="http://schemas.microsoft.com/office/powerpoint/2010/main" val="41757009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 Cont.</a:t>
            </a:r>
          </a:p>
        </p:txBody>
      </p:sp>
      <p:sp>
        <p:nvSpPr>
          <p:cNvPr id="3" name="Content Placeholder 2"/>
          <p:cNvSpPr>
            <a:spLocks noGrp="1"/>
          </p:cNvSpPr>
          <p:nvPr>
            <p:ph idx="1"/>
          </p:nvPr>
        </p:nvSpPr>
        <p:spPr/>
        <p:txBody>
          <a:bodyPr>
            <a:normAutofit/>
          </a:bodyPr>
          <a:lstStyle/>
          <a:p>
            <a:r>
              <a:rPr lang="en-US" dirty="0"/>
              <a:t>Multiple thematic exposures…</a:t>
            </a:r>
          </a:p>
          <a:p>
            <a:pPr lvl="1"/>
            <a:r>
              <a:rPr lang="en-US" altLang="en-US" sz="2400" dirty="0"/>
              <a:t>Use related narratives to create a solid fact base and allow students to make text-to-text connections</a:t>
            </a:r>
          </a:p>
          <a:p>
            <a:pPr lvl="1"/>
            <a:r>
              <a:rPr lang="en-US" altLang="en-US" sz="2400" dirty="0"/>
              <a:t>Choose one to serve as a primer passage</a:t>
            </a:r>
          </a:p>
          <a:p>
            <a:pPr lvl="2"/>
            <a:r>
              <a:rPr lang="en-US" altLang="en-US" dirty="0"/>
              <a:t>Basic</a:t>
            </a:r>
          </a:p>
          <a:p>
            <a:pPr lvl="2"/>
            <a:r>
              <a:rPr lang="en-US" altLang="en-US" dirty="0"/>
              <a:t>Easy for the reader to understand</a:t>
            </a:r>
          </a:p>
          <a:p>
            <a:pPr lvl="2"/>
            <a:r>
              <a:rPr lang="en-US" altLang="en-US" dirty="0"/>
              <a:t>At an independent reading level</a:t>
            </a:r>
          </a:p>
          <a:p>
            <a:pPr lvl="1"/>
            <a:r>
              <a:rPr lang="en-US" altLang="en-US" sz="2400" dirty="0"/>
              <a:t>Ask students to draw pictures or write a about each story after it is read</a:t>
            </a:r>
          </a:p>
          <a:p>
            <a:endParaRPr lang="en-US" dirty="0"/>
          </a:p>
        </p:txBody>
      </p:sp>
    </p:spTree>
    <p:extLst>
      <p:ext uri="{BB962C8B-B14F-4D97-AF65-F5344CB8AC3E}">
        <p14:creationId xmlns:p14="http://schemas.microsoft.com/office/powerpoint/2010/main" val="90956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Autism Criteria in DSM-5</a:t>
            </a:r>
          </a:p>
        </p:txBody>
      </p:sp>
      <p:sp>
        <p:nvSpPr>
          <p:cNvPr id="3" name="Content Placeholder 2"/>
          <p:cNvSpPr>
            <a:spLocks noGrp="1"/>
          </p:cNvSpPr>
          <p:nvPr>
            <p:ph idx="1"/>
          </p:nvPr>
        </p:nvSpPr>
        <p:spPr/>
        <p:txBody>
          <a:bodyPr>
            <a:normAutofit fontScale="92500" lnSpcReduction="10000"/>
          </a:bodyPr>
          <a:lstStyle/>
          <a:p>
            <a:pPr marL="82296" indent="0">
              <a:buNone/>
            </a:pPr>
            <a:r>
              <a:rPr lang="en-US" sz="2400" dirty="0"/>
              <a:t>A.) Deficits in Social Communication &amp; Social Interaction…</a:t>
            </a:r>
            <a:r>
              <a:rPr lang="en-US" sz="2400" b="1" dirty="0"/>
              <a:t>need 1, 2, and 3</a:t>
            </a:r>
            <a:r>
              <a:rPr lang="en-US" sz="2400" dirty="0"/>
              <a:t>:</a:t>
            </a:r>
          </a:p>
          <a:p>
            <a:pPr marL="82296" indent="0">
              <a:buNone/>
            </a:pPr>
            <a:r>
              <a:rPr lang="en-US" sz="2400" b="1" dirty="0"/>
              <a:t>1.) </a:t>
            </a:r>
            <a:r>
              <a:rPr lang="en-US" sz="2400" dirty="0"/>
              <a:t>Deficits in social-emotional reciprocity.</a:t>
            </a:r>
          </a:p>
          <a:p>
            <a:pPr marL="82296" indent="0">
              <a:buNone/>
            </a:pPr>
            <a:r>
              <a:rPr lang="en-US" sz="2400" b="1" dirty="0"/>
              <a:t>2.) </a:t>
            </a:r>
            <a:r>
              <a:rPr lang="en-US" sz="2400" dirty="0"/>
              <a:t>Deficits in nonverbal communication for social interaction. e.g. eye contact/body language</a:t>
            </a:r>
          </a:p>
          <a:p>
            <a:pPr marL="82296" indent="0">
              <a:buNone/>
            </a:pPr>
            <a:r>
              <a:rPr lang="en-US" sz="2400" b="1" dirty="0"/>
              <a:t>3.) </a:t>
            </a:r>
            <a:r>
              <a:rPr lang="en-US" sz="2400" dirty="0"/>
              <a:t>Deficits in maintaining relationships at appropriate developmental level.</a:t>
            </a:r>
          </a:p>
          <a:p>
            <a:pPr marL="82296" indent="0">
              <a:buNone/>
            </a:pPr>
            <a:r>
              <a:rPr lang="en-US" sz="2400" dirty="0"/>
              <a:t>B.) Plus Restricted Repetitive Behavior patterns:</a:t>
            </a:r>
          </a:p>
          <a:p>
            <a:pPr marL="82296" indent="0">
              <a:buNone/>
            </a:pPr>
            <a:r>
              <a:rPr lang="en-US" sz="2400" dirty="0"/>
              <a:t>Need </a:t>
            </a:r>
            <a:r>
              <a:rPr lang="en-US" sz="2400" b="1" dirty="0"/>
              <a:t>two</a:t>
            </a:r>
            <a:r>
              <a:rPr lang="en-US" sz="2400" dirty="0"/>
              <a:t> of the four: </a:t>
            </a:r>
            <a:r>
              <a:rPr lang="en-US" sz="2400" b="1" dirty="0"/>
              <a:t>1.) </a:t>
            </a:r>
            <a:r>
              <a:rPr lang="en-US" sz="2400" dirty="0"/>
              <a:t>Stereotyped or repetitive motor movements, use of objects or speech </a:t>
            </a:r>
            <a:r>
              <a:rPr lang="en-US" sz="2400" b="1" dirty="0"/>
              <a:t>2.) </a:t>
            </a:r>
            <a:r>
              <a:rPr lang="en-US" sz="2400" dirty="0"/>
              <a:t>Restricted routines/rituals </a:t>
            </a:r>
            <a:r>
              <a:rPr lang="en-US" sz="2400" b="1" dirty="0"/>
              <a:t>3.) </a:t>
            </a:r>
            <a:r>
              <a:rPr lang="en-US" sz="2400" dirty="0"/>
              <a:t>Fixations </a:t>
            </a:r>
            <a:r>
              <a:rPr lang="en-US" sz="2400" b="1" dirty="0"/>
              <a:t>4.) </a:t>
            </a:r>
            <a:r>
              <a:rPr lang="en-US" sz="2400" dirty="0"/>
              <a:t>Hypo or hyper reactivity to sensory input</a:t>
            </a:r>
          </a:p>
          <a:p>
            <a:pPr marL="82296" indent="0">
              <a:buNone/>
            </a:pPr>
            <a:r>
              <a:rPr lang="en-US" sz="2400" dirty="0"/>
              <a:t>C.) Symptoms must be present in early developmental period.</a:t>
            </a:r>
          </a:p>
          <a:p>
            <a:pPr marL="82296" indent="0">
              <a:buNone/>
            </a:pPr>
            <a:endParaRPr lang="en-US" sz="2400" dirty="0"/>
          </a:p>
          <a:p>
            <a:pPr marL="82296" indent="0">
              <a:buNone/>
            </a:pPr>
            <a:endParaRPr lang="en-US" dirty="0"/>
          </a:p>
        </p:txBody>
      </p:sp>
    </p:spTree>
    <p:extLst>
      <p:ext uri="{BB962C8B-B14F-4D97-AF65-F5344CB8AC3E}">
        <p14:creationId xmlns:p14="http://schemas.microsoft.com/office/powerpoint/2010/main" val="2464547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 Practice:</a:t>
            </a:r>
          </a:p>
        </p:txBody>
      </p:sp>
      <p:sp>
        <p:nvSpPr>
          <p:cNvPr id="3" name="Content Placeholder 2"/>
          <p:cNvSpPr>
            <a:spLocks noGrp="1"/>
          </p:cNvSpPr>
          <p:nvPr>
            <p:ph idx="1"/>
          </p:nvPr>
        </p:nvSpPr>
        <p:spPr/>
        <p:txBody>
          <a:bodyPr/>
          <a:lstStyle/>
          <a:p>
            <a:endParaRPr lang="en-US" dirty="0"/>
          </a:p>
          <a:p>
            <a:r>
              <a:rPr lang="en-US" dirty="0"/>
              <a:t>The Lion &amp; The Mouse</a:t>
            </a:r>
          </a:p>
          <a:p>
            <a:pPr lvl="1"/>
            <a:endParaRPr lang="en-US" dirty="0"/>
          </a:p>
          <a:p>
            <a:pPr lvl="1"/>
            <a:r>
              <a:rPr lang="en-US" dirty="0"/>
              <a:t>Cut &amp; paste story activity</a:t>
            </a:r>
          </a:p>
          <a:p>
            <a:pPr lvl="1"/>
            <a:r>
              <a:rPr lang="en-US" dirty="0"/>
              <a:t>Clip art to draw the story</a:t>
            </a:r>
          </a:p>
        </p:txBody>
      </p:sp>
    </p:spTree>
    <p:extLst>
      <p:ext uri="{BB962C8B-B14F-4D97-AF65-F5344CB8AC3E}">
        <p14:creationId xmlns:p14="http://schemas.microsoft.com/office/powerpoint/2010/main" val="9345430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Thematic Unit Websites</a:t>
            </a:r>
          </a:p>
        </p:txBody>
      </p:sp>
      <p:sp>
        <p:nvSpPr>
          <p:cNvPr id="3" name="Content Placeholder 2"/>
          <p:cNvSpPr>
            <a:spLocks noGrp="1"/>
          </p:cNvSpPr>
          <p:nvPr>
            <p:ph idx="1"/>
          </p:nvPr>
        </p:nvSpPr>
        <p:spPr/>
        <p:txBody>
          <a:bodyPr/>
          <a:lstStyle/>
          <a:p>
            <a:r>
              <a:rPr lang="en-US" dirty="0">
                <a:hlinkClick r:id="rId2"/>
              </a:rPr>
              <a:t>www.carolhurst.com/subjects/subjects.html</a:t>
            </a:r>
            <a:endParaRPr lang="en-US" dirty="0"/>
          </a:p>
          <a:p>
            <a:endParaRPr lang="en-US" dirty="0"/>
          </a:p>
          <a:p>
            <a:r>
              <a:rPr lang="en-US" dirty="0">
                <a:hlinkClick r:id="rId3"/>
              </a:rPr>
              <a:t>www.atozteacherstuff.com/</a:t>
            </a:r>
            <a:endParaRPr lang="en-US" dirty="0"/>
          </a:p>
          <a:p>
            <a:endParaRPr lang="en-US" dirty="0"/>
          </a:p>
          <a:p>
            <a:r>
              <a:rPr lang="en-US" dirty="0">
                <a:hlinkClick r:id="rId4"/>
              </a:rPr>
              <a:t>www.schoolexpress.com/</a:t>
            </a:r>
            <a:endParaRPr lang="en-US" dirty="0"/>
          </a:p>
          <a:p>
            <a:endParaRPr lang="en-US" dirty="0"/>
          </a:p>
        </p:txBody>
      </p:sp>
    </p:spTree>
    <p:extLst>
      <p:ext uri="{BB962C8B-B14F-4D97-AF65-F5344CB8AC3E}">
        <p14:creationId xmlns:p14="http://schemas.microsoft.com/office/powerpoint/2010/main" val="1879844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4</a:t>
            </a:r>
          </a:p>
        </p:txBody>
      </p:sp>
      <p:sp>
        <p:nvSpPr>
          <p:cNvPr id="3" name="Content Placeholder 2"/>
          <p:cNvSpPr>
            <a:spLocks noGrp="1"/>
          </p:cNvSpPr>
          <p:nvPr>
            <p:ph idx="1"/>
          </p:nvPr>
        </p:nvSpPr>
        <p:spPr/>
        <p:txBody>
          <a:bodyPr>
            <a:normAutofit/>
          </a:bodyPr>
          <a:lstStyle/>
          <a:p>
            <a:r>
              <a:rPr lang="en-US" sz="3800" dirty="0"/>
              <a:t>Explicit Instruction of Idioms:</a:t>
            </a:r>
            <a:endParaRPr lang="en-US" dirty="0"/>
          </a:p>
          <a:p>
            <a:pPr lvl="1"/>
            <a:r>
              <a:rPr lang="en-US" altLang="en-US" dirty="0"/>
              <a:t>Select common and relevant idioms</a:t>
            </a:r>
          </a:p>
          <a:p>
            <a:pPr lvl="1"/>
            <a:r>
              <a:rPr lang="en-US" altLang="en-US" dirty="0"/>
              <a:t>Make a distinction between current and outdated idioms</a:t>
            </a:r>
          </a:p>
          <a:p>
            <a:pPr lvl="1"/>
            <a:r>
              <a:rPr lang="en-US" altLang="en-US" dirty="0"/>
              <a:t>Use materials (visual when possible) that compare the literal and figurative meanings</a:t>
            </a:r>
          </a:p>
          <a:p>
            <a:pPr lvl="1"/>
            <a:r>
              <a:rPr lang="en-US" altLang="en-US" dirty="0"/>
              <a:t>Model the opportunity to guess the meaning of an idiom based on the context </a:t>
            </a:r>
          </a:p>
          <a:p>
            <a:pPr lvl="1"/>
            <a:r>
              <a:rPr lang="en-US" altLang="en-US" dirty="0"/>
              <a:t>Consider using materials designed for ELL</a:t>
            </a:r>
          </a:p>
          <a:p>
            <a:endParaRPr lang="en-US" dirty="0"/>
          </a:p>
        </p:txBody>
      </p:sp>
    </p:spTree>
    <p:extLst>
      <p:ext uri="{BB962C8B-B14F-4D97-AF65-F5344CB8AC3E}">
        <p14:creationId xmlns:p14="http://schemas.microsoft.com/office/powerpoint/2010/main" val="13285903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Idiom Websites</a:t>
            </a:r>
          </a:p>
        </p:txBody>
      </p:sp>
      <p:sp>
        <p:nvSpPr>
          <p:cNvPr id="3" name="Content Placeholder 2"/>
          <p:cNvSpPr>
            <a:spLocks noGrp="1"/>
          </p:cNvSpPr>
          <p:nvPr>
            <p:ph idx="1"/>
          </p:nvPr>
        </p:nvSpPr>
        <p:spPr/>
        <p:txBody>
          <a:bodyPr/>
          <a:lstStyle/>
          <a:p>
            <a:r>
              <a:rPr lang="en-US" dirty="0">
                <a:hlinkClick r:id="rId2"/>
              </a:rPr>
              <a:t>www.idiomsite.com</a:t>
            </a:r>
            <a:endParaRPr lang="en-US" dirty="0"/>
          </a:p>
          <a:p>
            <a:endParaRPr lang="en-US" dirty="0"/>
          </a:p>
          <a:p>
            <a:r>
              <a:rPr lang="en-US" dirty="0">
                <a:hlinkClick r:id="rId3"/>
              </a:rPr>
              <a:t>www.usingenglish.com/reference/idioms/</a:t>
            </a:r>
            <a:endParaRPr lang="en-US" dirty="0"/>
          </a:p>
          <a:p>
            <a:endParaRPr lang="en-US" dirty="0"/>
          </a:p>
        </p:txBody>
      </p:sp>
    </p:spTree>
    <p:extLst>
      <p:ext uri="{BB962C8B-B14F-4D97-AF65-F5344CB8AC3E}">
        <p14:creationId xmlns:p14="http://schemas.microsoft.com/office/powerpoint/2010/main" val="2688117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5</a:t>
            </a:r>
          </a:p>
        </p:txBody>
      </p:sp>
      <p:sp>
        <p:nvSpPr>
          <p:cNvPr id="3" name="Content Placeholder 2"/>
          <p:cNvSpPr>
            <a:spLocks noGrp="1"/>
          </p:cNvSpPr>
          <p:nvPr>
            <p:ph idx="1"/>
          </p:nvPr>
        </p:nvSpPr>
        <p:spPr/>
        <p:txBody>
          <a:bodyPr/>
          <a:lstStyle/>
          <a:p>
            <a:r>
              <a:rPr lang="en-US" dirty="0"/>
              <a:t>Anaphoric Cuing…</a:t>
            </a:r>
          </a:p>
          <a:p>
            <a:pPr lvl="1"/>
            <a:endParaRPr lang="en-US" altLang="en-US" dirty="0"/>
          </a:p>
          <a:p>
            <a:pPr lvl="1"/>
            <a:r>
              <a:rPr lang="en-US" altLang="en-US" dirty="0"/>
              <a:t>Clarify the meaning of pronouns and understand to whom or what the pronoun refers</a:t>
            </a:r>
          </a:p>
          <a:p>
            <a:pPr lvl="2"/>
            <a:r>
              <a:rPr lang="en-US" altLang="en-US" sz="2800" dirty="0"/>
              <a:t>Subject pronouns</a:t>
            </a:r>
          </a:p>
          <a:p>
            <a:pPr lvl="2"/>
            <a:r>
              <a:rPr lang="en-US" altLang="en-US" sz="2800" dirty="0"/>
              <a:t>Possessive pronouns</a:t>
            </a:r>
          </a:p>
          <a:p>
            <a:pPr lvl="2"/>
            <a:r>
              <a:rPr lang="en-US" altLang="en-US" sz="2800" dirty="0"/>
              <a:t>Object pronouns</a:t>
            </a:r>
          </a:p>
          <a:p>
            <a:endParaRPr lang="en-US" dirty="0"/>
          </a:p>
        </p:txBody>
      </p:sp>
    </p:spTree>
    <p:extLst>
      <p:ext uri="{BB962C8B-B14F-4D97-AF65-F5344CB8AC3E}">
        <p14:creationId xmlns:p14="http://schemas.microsoft.com/office/powerpoint/2010/main" val="13517580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5 Practice:</a:t>
            </a:r>
          </a:p>
        </p:txBody>
      </p:sp>
      <p:sp>
        <p:nvSpPr>
          <p:cNvPr id="3" name="Content Placeholder 2"/>
          <p:cNvSpPr>
            <a:spLocks noGrp="1"/>
          </p:cNvSpPr>
          <p:nvPr>
            <p:ph idx="1"/>
          </p:nvPr>
        </p:nvSpPr>
        <p:spPr/>
        <p:txBody>
          <a:bodyPr/>
          <a:lstStyle/>
          <a:p>
            <a:endParaRPr lang="en-US" dirty="0"/>
          </a:p>
          <a:p>
            <a:r>
              <a:rPr lang="en-US" dirty="0"/>
              <a:t>Review of Charlotte's Web Chapter 1</a:t>
            </a:r>
          </a:p>
          <a:p>
            <a:endParaRPr lang="en-US" dirty="0"/>
          </a:p>
          <a:p>
            <a:r>
              <a:rPr lang="en-US" dirty="0"/>
              <a:t>Highlighting the pronouns and who they are referencing via color coding highlighters</a:t>
            </a:r>
          </a:p>
        </p:txBody>
      </p:sp>
    </p:spTree>
    <p:extLst>
      <p:ext uri="{BB962C8B-B14F-4D97-AF65-F5344CB8AC3E}">
        <p14:creationId xmlns:p14="http://schemas.microsoft.com/office/powerpoint/2010/main" val="15825999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Why teach anaphoric cuing?</a:t>
            </a:r>
            <a:endParaRPr lang="en-US" dirty="0"/>
          </a:p>
        </p:txBody>
      </p:sp>
      <p:sp>
        <p:nvSpPr>
          <p:cNvPr id="3" name="Content Placeholder 2"/>
          <p:cNvSpPr>
            <a:spLocks noGrp="1"/>
          </p:cNvSpPr>
          <p:nvPr>
            <p:ph idx="1"/>
          </p:nvPr>
        </p:nvSpPr>
        <p:spPr/>
        <p:txBody>
          <a:bodyPr>
            <a:normAutofit/>
          </a:bodyPr>
          <a:lstStyle/>
          <a:p>
            <a:r>
              <a:rPr lang="en-US" altLang="en-US" dirty="0"/>
              <a:t>Helps students stop and clarify certain words and gain meaning</a:t>
            </a:r>
          </a:p>
          <a:p>
            <a:r>
              <a:rPr lang="en-US" altLang="en-US" dirty="0"/>
              <a:t>May help students become aware of self-monitoring for understanding</a:t>
            </a:r>
          </a:p>
          <a:p>
            <a:r>
              <a:rPr lang="en-US" altLang="en-US" dirty="0"/>
              <a:t>May teach students to question the text</a:t>
            </a:r>
          </a:p>
          <a:p>
            <a:r>
              <a:rPr lang="en-US" altLang="en-US" dirty="0"/>
              <a:t>May improve students’ ability to ask and answer “</a:t>
            </a:r>
            <a:r>
              <a:rPr lang="en-US" altLang="en-US" dirty="0" err="1"/>
              <a:t>Wh</a:t>
            </a:r>
            <a:r>
              <a:rPr lang="en-US" altLang="en-US" dirty="0"/>
              <a:t>” questions</a:t>
            </a:r>
          </a:p>
          <a:p>
            <a:r>
              <a:rPr lang="en-US" altLang="en-US" dirty="0"/>
              <a:t>May help with the understanding and use of pronouns in spoken language</a:t>
            </a:r>
          </a:p>
          <a:p>
            <a:pPr marL="82296" indent="0">
              <a:buNone/>
            </a:pPr>
            <a:endParaRPr lang="en-US" dirty="0"/>
          </a:p>
        </p:txBody>
      </p:sp>
    </p:spTree>
    <p:extLst>
      <p:ext uri="{BB962C8B-B14F-4D97-AF65-F5344CB8AC3E}">
        <p14:creationId xmlns:p14="http://schemas.microsoft.com/office/powerpoint/2010/main" val="21840052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6</a:t>
            </a:r>
          </a:p>
        </p:txBody>
      </p:sp>
      <p:sp>
        <p:nvSpPr>
          <p:cNvPr id="3" name="Content Placeholder 2"/>
          <p:cNvSpPr>
            <a:spLocks noGrp="1"/>
          </p:cNvSpPr>
          <p:nvPr>
            <p:ph idx="1"/>
          </p:nvPr>
        </p:nvSpPr>
        <p:spPr/>
        <p:txBody>
          <a:bodyPr/>
          <a:lstStyle/>
          <a:p>
            <a:r>
              <a:rPr lang="en-US" altLang="en-US" dirty="0"/>
              <a:t>Visualizing through drawing and writing…</a:t>
            </a:r>
          </a:p>
          <a:p>
            <a:pPr lvl="1"/>
            <a:r>
              <a:rPr lang="en-US" altLang="en-US" dirty="0"/>
              <a:t>Creating visuals in response to a story helps many students with ASD visualize and recall a story</a:t>
            </a:r>
          </a:p>
          <a:p>
            <a:pPr lvl="1"/>
            <a:r>
              <a:rPr lang="en-US" altLang="en-US" dirty="0"/>
              <a:t>For students with fine-motor challenges, use of clip art or collages from a teacher-selected array is preferable</a:t>
            </a:r>
          </a:p>
          <a:p>
            <a:endParaRPr lang="en-US" dirty="0"/>
          </a:p>
        </p:txBody>
      </p:sp>
    </p:spTree>
    <p:extLst>
      <p:ext uri="{BB962C8B-B14F-4D97-AF65-F5344CB8AC3E}">
        <p14:creationId xmlns:p14="http://schemas.microsoft.com/office/powerpoint/2010/main" val="9541416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Clip art Websites:</a:t>
            </a:r>
          </a:p>
        </p:txBody>
      </p:sp>
      <p:sp>
        <p:nvSpPr>
          <p:cNvPr id="3" name="Content Placeholder 2"/>
          <p:cNvSpPr>
            <a:spLocks noGrp="1"/>
          </p:cNvSpPr>
          <p:nvPr>
            <p:ph idx="1"/>
          </p:nvPr>
        </p:nvSpPr>
        <p:spPr/>
        <p:txBody>
          <a:bodyPr/>
          <a:lstStyle/>
          <a:p>
            <a:endParaRPr lang="en-US" dirty="0"/>
          </a:p>
          <a:p>
            <a:r>
              <a:rPr lang="en-US" dirty="0">
                <a:hlinkClick r:id="rId2"/>
              </a:rPr>
              <a:t>http://etc.usf.edu/clipart/index.htm</a:t>
            </a:r>
            <a:endParaRPr lang="en-US" dirty="0"/>
          </a:p>
          <a:p>
            <a:endParaRPr lang="en-US" dirty="0"/>
          </a:p>
          <a:p>
            <a:r>
              <a:rPr lang="en-US" dirty="0">
                <a:hlinkClick r:id="rId3"/>
              </a:rPr>
              <a:t>http://school.discoveryeducation.com/clipart</a:t>
            </a:r>
            <a:endParaRPr lang="en-US" dirty="0"/>
          </a:p>
          <a:p>
            <a:endParaRPr lang="en-US" dirty="0"/>
          </a:p>
          <a:p>
            <a:endParaRPr lang="en-US" dirty="0"/>
          </a:p>
        </p:txBody>
      </p:sp>
    </p:spTree>
    <p:extLst>
      <p:ext uri="{BB962C8B-B14F-4D97-AF65-F5344CB8AC3E}">
        <p14:creationId xmlns:p14="http://schemas.microsoft.com/office/powerpoint/2010/main" val="12605388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Reciprocal Teaching </a:t>
            </a:r>
          </a:p>
        </p:txBody>
      </p:sp>
      <p:sp>
        <p:nvSpPr>
          <p:cNvPr id="3" name="Content Placeholder 2"/>
          <p:cNvSpPr>
            <a:spLocks noGrp="1"/>
          </p:cNvSpPr>
          <p:nvPr>
            <p:ph idx="1"/>
          </p:nvPr>
        </p:nvSpPr>
        <p:spPr/>
        <p:txBody>
          <a:bodyPr/>
          <a:lstStyle/>
          <a:p>
            <a:r>
              <a:rPr lang="en-US" altLang="en-US" dirty="0"/>
              <a:t>Dialogue between teacher and students</a:t>
            </a:r>
          </a:p>
          <a:p>
            <a:r>
              <a:rPr lang="en-US" altLang="en-US" dirty="0"/>
              <a:t>Think aloud about text</a:t>
            </a:r>
          </a:p>
          <a:p>
            <a:r>
              <a:rPr lang="en-US" altLang="en-US" dirty="0"/>
              <a:t>Four strategies</a:t>
            </a:r>
          </a:p>
          <a:p>
            <a:pPr lvl="1"/>
            <a:r>
              <a:rPr lang="en-US" altLang="en-US" dirty="0"/>
              <a:t>Summarize</a:t>
            </a:r>
          </a:p>
          <a:p>
            <a:pPr lvl="1"/>
            <a:r>
              <a:rPr lang="en-US" altLang="en-US" dirty="0"/>
              <a:t>Generate Questions</a:t>
            </a:r>
          </a:p>
          <a:p>
            <a:pPr lvl="1"/>
            <a:r>
              <a:rPr lang="en-US" altLang="en-US" dirty="0"/>
              <a:t>Clarify</a:t>
            </a:r>
          </a:p>
          <a:p>
            <a:pPr lvl="1"/>
            <a:r>
              <a:rPr lang="en-US" altLang="en-US" dirty="0"/>
              <a:t>Predict</a:t>
            </a:r>
          </a:p>
          <a:p>
            <a:endParaRPr lang="en-US" dirty="0"/>
          </a:p>
        </p:txBody>
      </p:sp>
    </p:spTree>
    <p:extLst>
      <p:ext uri="{BB962C8B-B14F-4D97-AF65-F5344CB8AC3E}">
        <p14:creationId xmlns:p14="http://schemas.microsoft.com/office/powerpoint/2010/main" val="486380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CDC Stats</a:t>
            </a:r>
          </a:p>
        </p:txBody>
      </p:sp>
      <p:sp>
        <p:nvSpPr>
          <p:cNvPr id="3" name="Content Placeholder 2"/>
          <p:cNvSpPr>
            <a:spLocks noGrp="1"/>
          </p:cNvSpPr>
          <p:nvPr>
            <p:ph idx="1"/>
          </p:nvPr>
        </p:nvSpPr>
        <p:spPr/>
        <p:txBody>
          <a:bodyPr>
            <a:normAutofit fontScale="92500" lnSpcReduction="10000"/>
          </a:bodyPr>
          <a:lstStyle/>
          <a:p>
            <a:r>
              <a:rPr lang="en-US" dirty="0"/>
              <a:t>Increases in the last 20 years</a:t>
            </a:r>
          </a:p>
          <a:p>
            <a:r>
              <a:rPr lang="en-US" dirty="0"/>
              <a:t>CDC March 2012 data: 1/88</a:t>
            </a:r>
          </a:p>
          <a:p>
            <a:r>
              <a:rPr lang="en-US" dirty="0"/>
              <a:t>CDC March 2014: 1/69 </a:t>
            </a:r>
          </a:p>
          <a:p>
            <a:r>
              <a:rPr lang="en-US" dirty="0"/>
              <a:t>CDC April 2016: 1/59</a:t>
            </a:r>
          </a:p>
          <a:p>
            <a:r>
              <a:rPr lang="en-US" dirty="0"/>
              <a:t>ASD lifetime cost w/o intellectual impairment: $1.4 million (JAMA Pediatrics, 2014)</a:t>
            </a:r>
          </a:p>
          <a:p>
            <a:r>
              <a:rPr lang="en-US" dirty="0"/>
              <a:t>January 2019 started the 5</a:t>
            </a:r>
            <a:r>
              <a:rPr lang="en-US" baseline="30000" dirty="0"/>
              <a:t>th</a:t>
            </a:r>
            <a:r>
              <a:rPr lang="en-US" dirty="0"/>
              <a:t> phase of funding for tracking statistics for the incidence of Autism. </a:t>
            </a:r>
          </a:p>
        </p:txBody>
      </p:sp>
    </p:spTree>
    <p:extLst>
      <p:ext uri="{BB962C8B-B14F-4D97-AF65-F5344CB8AC3E}">
        <p14:creationId xmlns:p14="http://schemas.microsoft.com/office/powerpoint/2010/main" val="29206772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Reciprocal Teaching</a:t>
            </a:r>
          </a:p>
        </p:txBody>
      </p:sp>
      <p:sp>
        <p:nvSpPr>
          <p:cNvPr id="3" name="Content Placeholder 2"/>
          <p:cNvSpPr>
            <a:spLocks noGrp="1"/>
          </p:cNvSpPr>
          <p:nvPr>
            <p:ph idx="1"/>
          </p:nvPr>
        </p:nvSpPr>
        <p:spPr/>
        <p:txBody>
          <a:bodyPr>
            <a:normAutofit fontScale="92500"/>
          </a:bodyPr>
          <a:lstStyle/>
          <a:p>
            <a:r>
              <a:rPr lang="en-US" dirty="0"/>
              <a:t>An effective reading strategy that incorporates a number of the EBP’s we discussed. </a:t>
            </a:r>
          </a:p>
          <a:p>
            <a:endParaRPr lang="en-US" dirty="0"/>
          </a:p>
          <a:p>
            <a:r>
              <a:rPr lang="en-US" dirty="0">
                <a:hlinkClick r:id="rId3"/>
              </a:rPr>
              <a:t>www.youtube.com/watch?v=8oXskcnb4RA</a:t>
            </a:r>
            <a:endParaRPr lang="en-US" dirty="0"/>
          </a:p>
          <a:p>
            <a:pPr marL="82296" indent="0">
              <a:buNone/>
            </a:pPr>
            <a:r>
              <a:rPr lang="en-US" dirty="0"/>
              <a:t>  </a:t>
            </a:r>
          </a:p>
          <a:p>
            <a:pPr marL="82296" indent="0">
              <a:buNone/>
            </a:pPr>
            <a:r>
              <a:rPr lang="en-US" dirty="0"/>
              <a:t>Printable handouts @:</a:t>
            </a:r>
          </a:p>
          <a:p>
            <a:pPr marL="82296" indent="0">
              <a:buNone/>
            </a:pPr>
            <a:r>
              <a:rPr lang="en-US" dirty="0">
                <a:hlinkClick r:id="rId4"/>
              </a:rPr>
              <a:t>http://printablereadinggames.com/room4/recip/index.htm</a:t>
            </a:r>
            <a:endParaRPr lang="en-US" dirty="0"/>
          </a:p>
          <a:p>
            <a:pPr marL="82296" indent="0">
              <a:buNone/>
            </a:pPr>
            <a:endParaRPr lang="en-US" dirty="0"/>
          </a:p>
        </p:txBody>
      </p:sp>
    </p:spTree>
    <p:extLst>
      <p:ext uri="{BB962C8B-B14F-4D97-AF65-F5344CB8AC3E}">
        <p14:creationId xmlns:p14="http://schemas.microsoft.com/office/powerpoint/2010/main" val="20824837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 Hour Lunch Break</a:t>
            </a:r>
          </a:p>
        </p:txBody>
      </p:sp>
      <p:pic>
        <p:nvPicPr>
          <p:cNvPr id="4" name="Picture 2" descr="C:\Users\User\AppData\Local\Microsoft\Windows\Temporary Internet Files\Content.IE5\WKCZQ2UR\MC900440524[1].wm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9400" y="1828800"/>
            <a:ext cx="4495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010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Strategies:</a:t>
            </a:r>
          </a:p>
        </p:txBody>
      </p:sp>
      <p:sp>
        <p:nvSpPr>
          <p:cNvPr id="3" name="Content Placeholder 2"/>
          <p:cNvSpPr>
            <a:spLocks noGrp="1"/>
          </p:cNvSpPr>
          <p:nvPr>
            <p:ph idx="1"/>
          </p:nvPr>
        </p:nvSpPr>
        <p:spPr/>
        <p:txBody>
          <a:bodyPr>
            <a:normAutofit fontScale="92500" lnSpcReduction="20000"/>
          </a:bodyPr>
          <a:lstStyle/>
          <a:p>
            <a:r>
              <a:rPr lang="en-US" dirty="0"/>
              <a:t>Visual Tools</a:t>
            </a:r>
          </a:p>
          <a:p>
            <a:r>
              <a:rPr lang="en-US" dirty="0"/>
              <a:t>Highlighting</a:t>
            </a:r>
          </a:p>
          <a:p>
            <a:r>
              <a:rPr lang="en-US" dirty="0"/>
              <a:t>Graphic Organizers</a:t>
            </a:r>
          </a:p>
          <a:p>
            <a:r>
              <a:rPr lang="en-US" dirty="0"/>
              <a:t>Text Organization</a:t>
            </a:r>
          </a:p>
          <a:p>
            <a:r>
              <a:rPr lang="en-US" dirty="0"/>
              <a:t>Text Features</a:t>
            </a:r>
          </a:p>
          <a:p>
            <a:r>
              <a:rPr lang="en-US" dirty="0"/>
              <a:t>Text Structures</a:t>
            </a:r>
          </a:p>
          <a:p>
            <a:r>
              <a:rPr lang="en-US" dirty="0"/>
              <a:t>Previewing Text</a:t>
            </a:r>
          </a:p>
          <a:p>
            <a:r>
              <a:rPr lang="en-US" dirty="0"/>
              <a:t>Film &amp; Visualization </a:t>
            </a:r>
          </a:p>
          <a:p>
            <a:r>
              <a:rPr lang="en-US" dirty="0"/>
              <a:t>Closed Captions</a:t>
            </a:r>
          </a:p>
          <a:p>
            <a:r>
              <a:rPr lang="en-US" dirty="0"/>
              <a:t>Vocabulary development</a:t>
            </a:r>
          </a:p>
          <a:p>
            <a:endParaRPr lang="en-US" dirty="0"/>
          </a:p>
        </p:txBody>
      </p:sp>
    </p:spTree>
    <p:extLst>
      <p:ext uri="{BB962C8B-B14F-4D97-AF65-F5344CB8AC3E}">
        <p14:creationId xmlns:p14="http://schemas.microsoft.com/office/powerpoint/2010/main" val="9593316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Visual Tools</a:t>
            </a:r>
          </a:p>
        </p:txBody>
      </p:sp>
      <p:sp>
        <p:nvSpPr>
          <p:cNvPr id="3" name="Content Placeholder 2"/>
          <p:cNvSpPr>
            <a:spLocks noGrp="1"/>
          </p:cNvSpPr>
          <p:nvPr>
            <p:ph idx="1"/>
          </p:nvPr>
        </p:nvSpPr>
        <p:spPr/>
        <p:txBody>
          <a:bodyPr/>
          <a:lstStyle/>
          <a:p>
            <a:r>
              <a:rPr lang="en-US" altLang="en-US" dirty="0"/>
              <a:t>The Internet and educational catalogs make it clear that there is a wealth of materials to teach comprehension skills</a:t>
            </a:r>
          </a:p>
          <a:p>
            <a:r>
              <a:rPr lang="en-US" altLang="en-US" dirty="0"/>
              <a:t>Given the limited research for what works for readers with ASD or </a:t>
            </a:r>
            <a:r>
              <a:rPr lang="en-US" altLang="en-US" dirty="0" err="1"/>
              <a:t>hyperlexia</a:t>
            </a:r>
            <a:r>
              <a:rPr lang="en-US" altLang="en-US" dirty="0"/>
              <a:t>, parents and professionals must be selective</a:t>
            </a:r>
          </a:p>
        </p:txBody>
      </p:sp>
    </p:spTree>
    <p:extLst>
      <p:ext uri="{BB962C8B-B14F-4D97-AF65-F5344CB8AC3E}">
        <p14:creationId xmlns:p14="http://schemas.microsoft.com/office/powerpoint/2010/main" val="391976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81000"/>
            <a:ext cx="56388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9603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pPr algn="ctr"/>
            <a:r>
              <a:rPr lang="en-US" dirty="0"/>
              <a:t>1 minute to draw</a:t>
            </a:r>
          </a:p>
        </p:txBody>
      </p:sp>
    </p:spTree>
    <p:extLst>
      <p:ext uri="{BB962C8B-B14F-4D97-AF65-F5344CB8AC3E}">
        <p14:creationId xmlns:p14="http://schemas.microsoft.com/office/powerpoint/2010/main" val="3371752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38200"/>
            <a:ext cx="6781801"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503213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 minute to draw</a:t>
            </a:r>
          </a:p>
        </p:txBody>
      </p:sp>
      <p:pic>
        <p:nvPicPr>
          <p:cNvPr id="4098" name="Picture 2" descr="C:\Program Files\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2859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5608" y="1981200"/>
            <a:ext cx="7498080" cy="1752600"/>
          </a:xfrm>
        </p:spPr>
        <p:txBody>
          <a:bodyPr>
            <a:normAutofit/>
          </a:bodyPr>
          <a:lstStyle/>
          <a:p>
            <a:r>
              <a:rPr lang="en-US" sz="9600" dirty="0">
                <a:effectLst/>
                <a:latin typeface="Aharoni" panose="02010803020104030203" pitchFamily="2" charset="-79"/>
                <a:cs typeface="Aharoni" panose="02010803020104030203" pitchFamily="2" charset="-79"/>
              </a:rPr>
              <a:t>17766024365911</a:t>
            </a:r>
          </a:p>
        </p:txBody>
      </p:sp>
      <p:sp>
        <p:nvSpPr>
          <p:cNvPr id="2" name="Content Placeholder 1"/>
          <p:cNvSpPr>
            <a:spLocks noGrp="1"/>
          </p:cNvSpPr>
          <p:nvPr>
            <p:ph idx="1"/>
          </p:nvPr>
        </p:nvSpPr>
        <p:spPr/>
        <p:txBody>
          <a:bodyPr/>
          <a:lstStyle/>
          <a:p>
            <a:endParaRPr lang="en-US"/>
          </a:p>
        </p:txBody>
      </p:sp>
    </p:spTree>
    <p:extLst>
      <p:ext uri="{BB962C8B-B14F-4D97-AF65-F5344CB8AC3E}">
        <p14:creationId xmlns:p14="http://schemas.microsoft.com/office/powerpoint/2010/main" val="18403987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a:t>Now</a:t>
            </a:r>
            <a:br>
              <a:rPr lang="en-US" dirty="0"/>
            </a:br>
            <a:r>
              <a:rPr lang="en-US" dirty="0"/>
              <a:t>Write the # from memory</a:t>
            </a:r>
          </a:p>
        </p:txBody>
      </p:sp>
      <p:pic>
        <p:nvPicPr>
          <p:cNvPr id="5122"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516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Autism Spectrum Quotient</a:t>
            </a:r>
          </a:p>
        </p:txBody>
      </p:sp>
      <p:sp>
        <p:nvSpPr>
          <p:cNvPr id="3" name="Content Placeholder 2"/>
          <p:cNvSpPr>
            <a:spLocks noGrp="1"/>
          </p:cNvSpPr>
          <p:nvPr>
            <p:ph idx="1"/>
          </p:nvPr>
        </p:nvSpPr>
        <p:spPr/>
        <p:txBody>
          <a:bodyPr/>
          <a:lstStyle/>
          <a:p>
            <a:endParaRPr lang="en-US" dirty="0"/>
          </a:p>
          <a:p>
            <a:pPr marL="82296" indent="0" algn="ctr">
              <a:buNone/>
            </a:pPr>
            <a:endParaRPr lang="en-US" dirty="0">
              <a:hlinkClick r:id="rId3"/>
            </a:endParaRPr>
          </a:p>
          <a:p>
            <a:pPr marL="82296" indent="0">
              <a:buNone/>
            </a:pPr>
            <a:r>
              <a:rPr lang="en-US" dirty="0">
                <a:hlinkClick r:id="rId4"/>
              </a:rPr>
              <a:t>https://psychology-tools.com/autism-spectrum-quotient/</a:t>
            </a:r>
            <a:endParaRPr lang="en-US" dirty="0"/>
          </a:p>
          <a:p>
            <a:pPr marL="82296" indent="0">
              <a:buNone/>
            </a:pPr>
            <a:endParaRPr lang="en-US" dirty="0"/>
          </a:p>
        </p:txBody>
      </p:sp>
    </p:spTree>
    <p:extLst>
      <p:ext uri="{BB962C8B-B14F-4D97-AF65-F5344CB8AC3E}">
        <p14:creationId xmlns:p14="http://schemas.microsoft.com/office/powerpoint/2010/main" val="42830379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Try again but think…</a:t>
            </a:r>
          </a:p>
        </p:txBody>
      </p:sp>
      <p:sp>
        <p:nvSpPr>
          <p:cNvPr id="6" name="Content Placeholder 5"/>
          <p:cNvSpPr>
            <a:spLocks noGrp="1"/>
          </p:cNvSpPr>
          <p:nvPr>
            <p:ph idx="1"/>
          </p:nvPr>
        </p:nvSpPr>
        <p:spPr/>
        <p:txBody>
          <a:bodyPr/>
          <a:lstStyle/>
          <a:p>
            <a:pPr marL="82296" indent="0">
              <a:buNone/>
            </a:pPr>
            <a:endParaRPr lang="en-US" dirty="0"/>
          </a:p>
          <a:p>
            <a:pPr marL="82296" indent="0" algn="ctr">
              <a:buNone/>
            </a:pPr>
            <a:r>
              <a:rPr lang="en-US" dirty="0"/>
              <a:t>American Revolution/Declaration of Independence</a:t>
            </a:r>
          </a:p>
          <a:p>
            <a:pPr marL="82296" indent="0" algn="ctr">
              <a:buNone/>
            </a:pPr>
            <a:endParaRPr lang="en-US" dirty="0"/>
          </a:p>
          <a:p>
            <a:pPr marL="82296" indent="0" algn="ctr">
              <a:buNone/>
            </a:pPr>
            <a:r>
              <a:rPr lang="en-US" dirty="0"/>
              <a:t>Minutes/Hours/Days</a:t>
            </a:r>
          </a:p>
          <a:p>
            <a:pPr marL="82296" indent="0" algn="ctr">
              <a:buNone/>
            </a:pPr>
            <a:endParaRPr lang="en-US" dirty="0"/>
          </a:p>
          <a:p>
            <a:pPr marL="82296" indent="0" algn="ctr">
              <a:buNone/>
            </a:pPr>
            <a:r>
              <a:rPr lang="en-US" dirty="0"/>
              <a:t>Emergency</a:t>
            </a:r>
          </a:p>
        </p:txBody>
      </p:sp>
      <p:pic>
        <p:nvPicPr>
          <p:cNvPr id="6146" name="Picture 2" descr="C:\Program Files\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5299" y="4111285"/>
            <a:ext cx="1266731" cy="10381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User\AppData\Local\Microsoft\Windows\Temporary Internet Files\Content.IE5\I466RY2O\MC90043618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664" y="2590800"/>
            <a:ext cx="1187330" cy="106679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AppData\Local\Microsoft\Windows\Temporary Internet Files\Content.IE5\9GXEL1JC\MP90030963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9000" y="4191000"/>
            <a:ext cx="1219200" cy="9584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AppData\Local\Microsoft\Windows\Temporary Internet Files\Content.IE5\WKCZQ2UR\MP900309259[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43400" y="5410200"/>
            <a:ext cx="16764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8541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lstStyle/>
          <a:p>
            <a:pPr marL="82296" indent="0" algn="ctr">
              <a:buNone/>
            </a:pPr>
            <a:endParaRPr lang="en-US" dirty="0"/>
          </a:p>
          <a:p>
            <a:pPr marL="82296" indent="0" algn="ctr">
              <a:buNone/>
            </a:pPr>
            <a:r>
              <a:rPr lang="en-US" sz="7200" dirty="0">
                <a:latin typeface="Arial Black" panose="020B0A04020102020204" pitchFamily="34" charset="0"/>
              </a:rPr>
              <a:t>1776</a:t>
            </a:r>
          </a:p>
          <a:p>
            <a:pPr marL="82296" indent="0" algn="ctr">
              <a:buNone/>
            </a:pPr>
            <a:r>
              <a:rPr lang="en-US" sz="7200" dirty="0">
                <a:latin typeface="Arial Black" panose="020B0A04020102020204" pitchFamily="34" charset="0"/>
              </a:rPr>
              <a:t>60-24-365</a:t>
            </a:r>
          </a:p>
          <a:p>
            <a:pPr marL="82296" indent="0" algn="ctr">
              <a:buNone/>
            </a:pPr>
            <a:r>
              <a:rPr lang="en-US" sz="7200" dirty="0">
                <a:latin typeface="Arial Black" panose="020B0A04020102020204" pitchFamily="34" charset="0"/>
              </a:rPr>
              <a:t>911</a:t>
            </a:r>
          </a:p>
        </p:txBody>
      </p:sp>
    </p:spTree>
    <p:extLst>
      <p:ext uri="{BB962C8B-B14F-4D97-AF65-F5344CB8AC3E}">
        <p14:creationId xmlns:p14="http://schemas.microsoft.com/office/powerpoint/2010/main" val="3439889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Visual Tool Examples</a:t>
            </a:r>
          </a:p>
        </p:txBody>
      </p:sp>
      <p:sp>
        <p:nvSpPr>
          <p:cNvPr id="5" name="Content Placeholder 4"/>
          <p:cNvSpPr>
            <a:spLocks noGrp="1"/>
          </p:cNvSpPr>
          <p:nvPr>
            <p:ph idx="1"/>
          </p:nvPr>
        </p:nvSpPr>
        <p:spPr/>
        <p:txBody>
          <a:bodyPr/>
          <a:lstStyle/>
          <a:p>
            <a:endParaRPr lang="en-US" altLang="en-US" dirty="0"/>
          </a:p>
          <a:p>
            <a:r>
              <a:rPr lang="en-US" altLang="en-US" dirty="0"/>
              <a:t>Graphic organizers</a:t>
            </a:r>
          </a:p>
          <a:p>
            <a:r>
              <a:rPr lang="en-US" altLang="en-US" dirty="0"/>
              <a:t>Text structures and features</a:t>
            </a:r>
          </a:p>
          <a:p>
            <a:r>
              <a:rPr lang="en-US" altLang="en-US" dirty="0"/>
              <a:t>Closed captions</a:t>
            </a:r>
          </a:p>
          <a:p>
            <a:r>
              <a:rPr lang="en-US" altLang="en-US" dirty="0"/>
              <a:t>Film and visualization</a:t>
            </a:r>
          </a:p>
          <a:p>
            <a:r>
              <a:rPr lang="en-US" altLang="en-US" dirty="0"/>
              <a:t>Reading scripts of plays and movies</a:t>
            </a:r>
          </a:p>
          <a:p>
            <a:pPr marL="82296" indent="0">
              <a:buNone/>
            </a:pPr>
            <a:endParaRPr lang="en-US" dirty="0"/>
          </a:p>
        </p:txBody>
      </p:sp>
    </p:spTree>
    <p:extLst>
      <p:ext uri="{BB962C8B-B14F-4D97-AF65-F5344CB8AC3E}">
        <p14:creationId xmlns:p14="http://schemas.microsoft.com/office/powerpoint/2010/main" val="25334775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the Main Idea</a:t>
            </a:r>
          </a:p>
        </p:txBody>
      </p:sp>
      <p:sp>
        <p:nvSpPr>
          <p:cNvPr id="3" name="Content Placeholder 2"/>
          <p:cNvSpPr>
            <a:spLocks noGrp="1"/>
          </p:cNvSpPr>
          <p:nvPr>
            <p:ph idx="1"/>
          </p:nvPr>
        </p:nvSpPr>
        <p:spPr/>
        <p:txBody>
          <a:bodyPr/>
          <a:lstStyle/>
          <a:p>
            <a:r>
              <a:rPr lang="en-US" altLang="en-US" dirty="0"/>
              <a:t>Enhances the meaning of all the sentences</a:t>
            </a:r>
          </a:p>
          <a:p>
            <a:r>
              <a:rPr lang="en-US" altLang="en-US" dirty="0"/>
              <a:t>Increases ability to remember the key ideas</a:t>
            </a:r>
          </a:p>
          <a:p>
            <a:r>
              <a:rPr lang="en-US" altLang="en-US" dirty="0"/>
              <a:t>Helps with organizing ideas and skills such as summarizing and note-taking</a:t>
            </a:r>
          </a:p>
          <a:p>
            <a:r>
              <a:rPr lang="en-US" altLang="en-US" dirty="0"/>
              <a:t>Enables retelling or writing about what was read in an organized manner</a:t>
            </a:r>
          </a:p>
          <a:p>
            <a:pPr marL="82296" indent="0">
              <a:buNone/>
            </a:pPr>
            <a:endParaRPr lang="en-US" dirty="0"/>
          </a:p>
        </p:txBody>
      </p:sp>
    </p:spTree>
    <p:extLst>
      <p:ext uri="{BB962C8B-B14F-4D97-AF65-F5344CB8AC3E}">
        <p14:creationId xmlns:p14="http://schemas.microsoft.com/office/powerpoint/2010/main" val="39650760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Main Idea Practice</a:t>
            </a:r>
          </a:p>
        </p:txBody>
      </p:sp>
      <p:sp>
        <p:nvSpPr>
          <p:cNvPr id="3" name="Content Placeholder 2"/>
          <p:cNvSpPr>
            <a:spLocks noGrp="1"/>
          </p:cNvSpPr>
          <p:nvPr>
            <p:ph idx="1"/>
          </p:nvPr>
        </p:nvSpPr>
        <p:spPr/>
        <p:txBody>
          <a:bodyPr/>
          <a:lstStyle/>
          <a:p>
            <a:r>
              <a:rPr lang="en-US" dirty="0"/>
              <a:t>Social Studies lesson:</a:t>
            </a:r>
          </a:p>
          <a:p>
            <a:pPr lvl="1"/>
            <a:r>
              <a:rPr lang="en-US" altLang="en-US" dirty="0"/>
              <a:t>Write each sentence on a strip of paper</a:t>
            </a:r>
          </a:p>
          <a:p>
            <a:pPr lvl="1"/>
            <a:r>
              <a:rPr lang="en-US" altLang="en-US" dirty="0"/>
              <a:t>Arrange the strips in order so the sentences flow</a:t>
            </a:r>
          </a:p>
          <a:p>
            <a:pPr lvl="1"/>
            <a:r>
              <a:rPr lang="en-US" altLang="en-US" dirty="0"/>
              <a:t>Ask the student to remove the first strip and read the paragraph</a:t>
            </a:r>
          </a:p>
          <a:p>
            <a:pPr lvl="1"/>
            <a:r>
              <a:rPr lang="en-US" altLang="en-US" dirty="0"/>
              <a:t>Continue removing sentences one at a time and rereading</a:t>
            </a:r>
          </a:p>
          <a:p>
            <a:pPr marL="82296" indent="0">
              <a:buNone/>
            </a:pPr>
            <a:endParaRPr lang="en-US" dirty="0"/>
          </a:p>
        </p:txBody>
      </p:sp>
    </p:spTree>
    <p:extLst>
      <p:ext uri="{BB962C8B-B14F-4D97-AF65-F5344CB8AC3E}">
        <p14:creationId xmlns:p14="http://schemas.microsoft.com/office/powerpoint/2010/main" val="1910362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Highlighting the Main Idea Practice</a:t>
            </a:r>
          </a:p>
        </p:txBody>
      </p:sp>
      <p:sp>
        <p:nvSpPr>
          <p:cNvPr id="3" name="Content Placeholder 2"/>
          <p:cNvSpPr>
            <a:spLocks noGrp="1"/>
          </p:cNvSpPr>
          <p:nvPr>
            <p:ph idx="1"/>
          </p:nvPr>
        </p:nvSpPr>
        <p:spPr/>
        <p:txBody>
          <a:bodyPr/>
          <a:lstStyle/>
          <a:p>
            <a:pPr>
              <a:defRPr/>
            </a:pPr>
            <a:r>
              <a:rPr lang="en-US" sz="2800" dirty="0"/>
              <a:t>Underline with a pencil when learning</a:t>
            </a:r>
          </a:p>
          <a:p>
            <a:pPr>
              <a:defRPr/>
            </a:pPr>
            <a:r>
              <a:rPr lang="en-US" sz="2800" dirty="0"/>
              <a:t>Copy text and practice with highlighters</a:t>
            </a:r>
          </a:p>
          <a:p>
            <a:pPr lvl="1">
              <a:defRPr/>
            </a:pPr>
            <a:r>
              <a:rPr lang="en-US" sz="2400" dirty="0"/>
              <a:t>Main idea in one color</a:t>
            </a:r>
          </a:p>
          <a:p>
            <a:pPr lvl="1">
              <a:defRPr/>
            </a:pPr>
            <a:r>
              <a:rPr lang="en-US" sz="2400" dirty="0"/>
              <a:t>Supporting ideas in another color</a:t>
            </a:r>
          </a:p>
          <a:p>
            <a:pPr>
              <a:defRPr/>
            </a:pPr>
            <a:r>
              <a:rPr lang="en-US" sz="2800" dirty="0"/>
              <a:t>Color-code ideas using a computer</a:t>
            </a:r>
          </a:p>
          <a:p>
            <a:pPr>
              <a:defRPr/>
            </a:pPr>
            <a:r>
              <a:rPr lang="en-US" sz="2800" dirty="0"/>
              <a:t>In text, highlight the main idea in each paragraph</a:t>
            </a:r>
          </a:p>
          <a:p>
            <a:pPr lvl="1">
              <a:defRPr/>
            </a:pPr>
            <a:r>
              <a:rPr lang="en-US" sz="2400" dirty="0"/>
              <a:t>If word processing, copy and paste main ideas from each paragraph to create a summary</a:t>
            </a:r>
          </a:p>
          <a:p>
            <a:endParaRPr lang="en-US" dirty="0"/>
          </a:p>
        </p:txBody>
      </p:sp>
    </p:spTree>
    <p:extLst>
      <p:ext uri="{BB962C8B-B14F-4D97-AF65-F5344CB8AC3E}">
        <p14:creationId xmlns:p14="http://schemas.microsoft.com/office/powerpoint/2010/main" val="1699920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Graphic Organizers</a:t>
            </a:r>
          </a:p>
        </p:txBody>
      </p:sp>
      <p:sp>
        <p:nvSpPr>
          <p:cNvPr id="3" name="Content Placeholder 2"/>
          <p:cNvSpPr>
            <a:spLocks noGrp="1"/>
          </p:cNvSpPr>
          <p:nvPr>
            <p:ph idx="1"/>
          </p:nvPr>
        </p:nvSpPr>
        <p:spPr/>
        <p:txBody>
          <a:bodyPr/>
          <a:lstStyle/>
          <a:p>
            <a:pPr>
              <a:defRPr/>
            </a:pPr>
            <a:r>
              <a:rPr lang="en-US" dirty="0"/>
              <a:t>Structured way to stimulate relevant prior knowledge</a:t>
            </a:r>
          </a:p>
          <a:p>
            <a:pPr>
              <a:defRPr/>
            </a:pPr>
            <a:r>
              <a:rPr lang="en-US" dirty="0"/>
              <a:t>Visual representation of relationships among ideas</a:t>
            </a:r>
          </a:p>
          <a:p>
            <a:pPr>
              <a:defRPr/>
            </a:pPr>
            <a:r>
              <a:rPr lang="en-US" dirty="0"/>
              <a:t>Examine characters, plots and relationships</a:t>
            </a:r>
          </a:p>
          <a:p>
            <a:pPr>
              <a:defRPr/>
            </a:pPr>
            <a:r>
              <a:rPr lang="en-US" dirty="0"/>
              <a:t>Tool for generating written descriptions and summaries</a:t>
            </a:r>
          </a:p>
          <a:p>
            <a:pPr>
              <a:defRPr/>
            </a:pPr>
            <a:r>
              <a:rPr lang="en-US" dirty="0"/>
              <a:t>Use of computer may be motivating</a:t>
            </a:r>
          </a:p>
          <a:p>
            <a:endParaRPr lang="en-US" dirty="0"/>
          </a:p>
        </p:txBody>
      </p:sp>
    </p:spTree>
    <p:extLst>
      <p:ext uri="{BB962C8B-B14F-4D97-AF65-F5344CB8AC3E}">
        <p14:creationId xmlns:p14="http://schemas.microsoft.com/office/powerpoint/2010/main" val="31952867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Graphic Organizers</a:t>
            </a:r>
          </a:p>
        </p:txBody>
      </p:sp>
      <p:sp>
        <p:nvSpPr>
          <p:cNvPr id="3" name="Content Placeholder 2"/>
          <p:cNvSpPr>
            <a:spLocks noGrp="1"/>
          </p:cNvSpPr>
          <p:nvPr>
            <p:ph idx="1"/>
          </p:nvPr>
        </p:nvSpPr>
        <p:spPr/>
        <p:txBody>
          <a:bodyPr/>
          <a:lstStyle/>
          <a:p>
            <a:r>
              <a:rPr lang="en-US" altLang="en-US" dirty="0"/>
              <a:t>Preselect the graphic organizer, matched to the text and your purpose</a:t>
            </a:r>
          </a:p>
          <a:p>
            <a:r>
              <a:rPr lang="en-US" altLang="en-US" dirty="0"/>
              <a:t>Explicitly teach the skill</a:t>
            </a:r>
          </a:p>
          <a:p>
            <a:pPr lvl="1"/>
            <a:r>
              <a:rPr lang="en-US" altLang="en-US" dirty="0"/>
              <a:t>What a graphic organizer is</a:t>
            </a:r>
          </a:p>
          <a:p>
            <a:pPr lvl="1"/>
            <a:r>
              <a:rPr lang="en-US" altLang="en-US" dirty="0"/>
              <a:t>What it is used for</a:t>
            </a:r>
          </a:p>
          <a:p>
            <a:pPr lvl="1"/>
            <a:r>
              <a:rPr lang="en-US" altLang="en-US" dirty="0"/>
              <a:t>Why it helps to use one</a:t>
            </a:r>
          </a:p>
          <a:p>
            <a:r>
              <a:rPr lang="en-US" altLang="en-US" dirty="0"/>
              <a:t>Model use of the organizer </a:t>
            </a:r>
          </a:p>
          <a:p>
            <a:r>
              <a:rPr lang="en-US" altLang="en-US" dirty="0"/>
              <a:t>Conduct guided practice</a:t>
            </a:r>
          </a:p>
          <a:p>
            <a:pPr marL="82296" indent="0">
              <a:buNone/>
            </a:pPr>
            <a:endParaRPr lang="en-US" dirty="0"/>
          </a:p>
        </p:txBody>
      </p:sp>
    </p:spTree>
    <p:extLst>
      <p:ext uri="{BB962C8B-B14F-4D97-AF65-F5344CB8AC3E}">
        <p14:creationId xmlns:p14="http://schemas.microsoft.com/office/powerpoint/2010/main" val="20793297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Graphic Organizers</a:t>
            </a:r>
          </a:p>
        </p:txBody>
      </p:sp>
      <p:graphicFrame>
        <p:nvGraphicFramePr>
          <p:cNvPr id="4" name="Content Placeholder 1"/>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99965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Organization</a:t>
            </a:r>
          </a:p>
        </p:txBody>
      </p:sp>
      <p:sp>
        <p:nvSpPr>
          <p:cNvPr id="3" name="Content Placeholder 2"/>
          <p:cNvSpPr>
            <a:spLocks noGrp="1"/>
          </p:cNvSpPr>
          <p:nvPr>
            <p:ph idx="1"/>
          </p:nvPr>
        </p:nvSpPr>
        <p:spPr/>
        <p:txBody>
          <a:bodyPr/>
          <a:lstStyle/>
          <a:p>
            <a:pPr>
              <a:defRPr/>
            </a:pPr>
            <a:endParaRPr lang="en-US" dirty="0"/>
          </a:p>
          <a:p>
            <a:pPr>
              <a:defRPr/>
            </a:pPr>
            <a:r>
              <a:rPr lang="en-US" dirty="0"/>
              <a:t>Newspapers</a:t>
            </a:r>
          </a:p>
          <a:p>
            <a:pPr>
              <a:defRPr/>
            </a:pPr>
            <a:r>
              <a:rPr lang="en-US" dirty="0"/>
              <a:t>Magazine articles</a:t>
            </a:r>
          </a:p>
          <a:p>
            <a:pPr>
              <a:defRPr/>
            </a:pPr>
            <a:r>
              <a:rPr lang="en-US" dirty="0"/>
              <a:t>Scripts</a:t>
            </a:r>
          </a:p>
          <a:p>
            <a:pPr>
              <a:defRPr/>
            </a:pPr>
            <a:r>
              <a:rPr lang="en-US" dirty="0"/>
              <a:t>Instructional manuals</a:t>
            </a:r>
          </a:p>
          <a:p>
            <a:pPr>
              <a:defRPr/>
            </a:pPr>
            <a:r>
              <a:rPr lang="en-US" dirty="0"/>
              <a:t>Novels</a:t>
            </a:r>
          </a:p>
          <a:p>
            <a:pPr>
              <a:defRPr/>
            </a:pPr>
            <a:r>
              <a:rPr lang="en-US" dirty="0"/>
              <a:t>Textbooks</a:t>
            </a:r>
          </a:p>
          <a:p>
            <a:pPr marL="82296" indent="0">
              <a:buNone/>
            </a:pPr>
            <a:endParaRPr lang="en-US" dirty="0"/>
          </a:p>
        </p:txBody>
      </p:sp>
    </p:spTree>
    <p:extLst>
      <p:ext uri="{BB962C8B-B14F-4D97-AF65-F5344CB8AC3E}">
        <p14:creationId xmlns:p14="http://schemas.microsoft.com/office/powerpoint/2010/main" val="4119106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Current Research</a:t>
            </a:r>
          </a:p>
        </p:txBody>
      </p:sp>
      <p:sp>
        <p:nvSpPr>
          <p:cNvPr id="3" name="Content Placeholder 2"/>
          <p:cNvSpPr>
            <a:spLocks noGrp="1"/>
          </p:cNvSpPr>
          <p:nvPr>
            <p:ph idx="1"/>
          </p:nvPr>
        </p:nvSpPr>
        <p:spPr/>
        <p:txBody>
          <a:bodyPr>
            <a:normAutofit lnSpcReduction="10000"/>
          </a:bodyPr>
          <a:lstStyle/>
          <a:p>
            <a:pPr lvl="1"/>
            <a:r>
              <a:rPr lang="en-US" dirty="0" err="1"/>
              <a:t>Hyperconnectivity</a:t>
            </a:r>
            <a:r>
              <a:rPr lang="en-US" dirty="0"/>
              <a:t> from brain areas that detect body and eye movements. (JAMA Psychiatry June 2013)</a:t>
            </a:r>
          </a:p>
          <a:p>
            <a:pPr lvl="1"/>
            <a:r>
              <a:rPr lang="en-US" dirty="0"/>
              <a:t>Blood Test for Autism expected in the near future that will differentiate proteins and gene deletions specific to ASD. Genetic Testing.</a:t>
            </a:r>
          </a:p>
          <a:p>
            <a:pPr lvl="1"/>
            <a:r>
              <a:rPr lang="en-US" dirty="0"/>
              <a:t>Fractional anisotropy – myelin may be denser than thinner in ASD babies. (American Journal of Psychiatry Feb 2012)</a:t>
            </a:r>
          </a:p>
          <a:p>
            <a:pPr lvl="1"/>
            <a:r>
              <a:rPr lang="en-US" dirty="0"/>
              <a:t>Abnormal white matter (NCBI </a:t>
            </a:r>
            <a:r>
              <a:rPr lang="en-US" dirty="0" err="1"/>
              <a:t>Ameis</a:t>
            </a:r>
            <a:r>
              <a:rPr lang="en-US" dirty="0"/>
              <a:t>, </a:t>
            </a:r>
            <a:r>
              <a:rPr lang="en-US" dirty="0" err="1"/>
              <a:t>Cantani</a:t>
            </a:r>
            <a:r>
              <a:rPr lang="en-US" dirty="0"/>
              <a:t>, 2015)</a:t>
            </a:r>
          </a:p>
          <a:p>
            <a:pPr lvl="1"/>
            <a:endParaRPr lang="en-US" dirty="0"/>
          </a:p>
        </p:txBody>
      </p:sp>
    </p:spTree>
    <p:extLst>
      <p:ext uri="{BB962C8B-B14F-4D97-AF65-F5344CB8AC3E}">
        <p14:creationId xmlns:p14="http://schemas.microsoft.com/office/powerpoint/2010/main" val="14505952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Features</a:t>
            </a:r>
          </a:p>
        </p:txBody>
      </p:sp>
      <p:sp>
        <p:nvSpPr>
          <p:cNvPr id="3" name="Content Placeholder 2"/>
          <p:cNvSpPr>
            <a:spLocks noGrp="1"/>
          </p:cNvSpPr>
          <p:nvPr>
            <p:ph idx="1"/>
          </p:nvPr>
        </p:nvSpPr>
        <p:spPr/>
        <p:txBody>
          <a:bodyPr/>
          <a:lstStyle/>
          <a:p>
            <a:endParaRPr lang="en-US" altLang="en-US" dirty="0"/>
          </a:p>
          <a:p>
            <a:r>
              <a:rPr lang="en-US" altLang="en-US" dirty="0"/>
              <a:t>Headlines</a:t>
            </a:r>
          </a:p>
          <a:p>
            <a:r>
              <a:rPr lang="en-US" altLang="en-US" dirty="0"/>
              <a:t>Photographs</a:t>
            </a:r>
          </a:p>
          <a:p>
            <a:r>
              <a:rPr lang="en-US" altLang="en-US" dirty="0"/>
              <a:t>Sections</a:t>
            </a:r>
          </a:p>
          <a:p>
            <a:r>
              <a:rPr lang="en-US" altLang="en-US" dirty="0"/>
              <a:t>Headings to cue reader what to expect</a:t>
            </a:r>
          </a:p>
          <a:p>
            <a:r>
              <a:rPr lang="en-US" altLang="en-US" dirty="0"/>
              <a:t>Bold or italic print</a:t>
            </a:r>
          </a:p>
          <a:p>
            <a:r>
              <a:rPr lang="en-US" altLang="en-US" dirty="0"/>
              <a:t>Patterns for expository and narrative</a:t>
            </a:r>
          </a:p>
          <a:p>
            <a:endParaRPr lang="en-US" dirty="0"/>
          </a:p>
        </p:txBody>
      </p:sp>
    </p:spTree>
    <p:extLst>
      <p:ext uri="{BB962C8B-B14F-4D97-AF65-F5344CB8AC3E}">
        <p14:creationId xmlns:p14="http://schemas.microsoft.com/office/powerpoint/2010/main" val="37254117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81000"/>
            <a:ext cx="7010400" cy="6324600"/>
          </a:xfrm>
          <a:prstGeom prst="rect">
            <a:avLst/>
          </a:prstGeom>
        </p:spPr>
      </p:pic>
    </p:spTree>
    <p:extLst>
      <p:ext uri="{BB962C8B-B14F-4D97-AF65-F5344CB8AC3E}">
        <p14:creationId xmlns:p14="http://schemas.microsoft.com/office/powerpoint/2010/main" val="4585584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Text Structures</a:t>
            </a:r>
          </a:p>
        </p:txBody>
      </p:sp>
      <p:sp>
        <p:nvSpPr>
          <p:cNvPr id="3" name="Content Placeholder 2"/>
          <p:cNvSpPr>
            <a:spLocks noGrp="1"/>
          </p:cNvSpPr>
          <p:nvPr>
            <p:ph idx="1"/>
          </p:nvPr>
        </p:nvSpPr>
        <p:spPr/>
        <p:txBody>
          <a:bodyPr/>
          <a:lstStyle/>
          <a:p>
            <a:r>
              <a:rPr lang="en-US" altLang="en-US" dirty="0"/>
              <a:t>Concrete and predictable</a:t>
            </a:r>
          </a:p>
          <a:p>
            <a:r>
              <a:rPr lang="en-US" altLang="en-US" dirty="0"/>
              <a:t>Contain visual cues</a:t>
            </a:r>
          </a:p>
          <a:p>
            <a:r>
              <a:rPr lang="en-US" altLang="en-US" dirty="0"/>
              <a:t>Headings create a visual framework</a:t>
            </a:r>
          </a:p>
          <a:p>
            <a:r>
              <a:rPr lang="en-US" altLang="en-US" dirty="0"/>
              <a:t>Headings show the order and flow of the material</a:t>
            </a:r>
          </a:p>
          <a:p>
            <a:r>
              <a:rPr lang="en-US" altLang="en-US" dirty="0"/>
              <a:t>Text structures for narratives provide a framework for understanding story elements and plot</a:t>
            </a:r>
          </a:p>
          <a:p>
            <a:pPr marL="82296" indent="0">
              <a:buNone/>
            </a:pPr>
            <a:endParaRPr lang="en-US" dirty="0"/>
          </a:p>
        </p:txBody>
      </p:sp>
    </p:spTree>
    <p:extLst>
      <p:ext uri="{BB962C8B-B14F-4D97-AF65-F5344CB8AC3E}">
        <p14:creationId xmlns:p14="http://schemas.microsoft.com/office/powerpoint/2010/main" val="16224818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Why Preview Text Structure?</a:t>
            </a:r>
          </a:p>
        </p:txBody>
      </p:sp>
      <p:sp>
        <p:nvSpPr>
          <p:cNvPr id="3" name="Content Placeholder 2"/>
          <p:cNvSpPr>
            <a:spLocks noGrp="1"/>
          </p:cNvSpPr>
          <p:nvPr>
            <p:ph idx="1"/>
          </p:nvPr>
        </p:nvSpPr>
        <p:spPr/>
        <p:txBody>
          <a:bodyPr/>
          <a:lstStyle/>
          <a:p>
            <a:endParaRPr lang="en-US" altLang="en-US" dirty="0"/>
          </a:p>
          <a:p>
            <a:r>
              <a:rPr lang="en-US" altLang="en-US" dirty="0"/>
              <a:t>Helps identify the main idea</a:t>
            </a:r>
          </a:p>
          <a:p>
            <a:r>
              <a:rPr lang="en-US" altLang="en-US" dirty="0"/>
              <a:t>Gives a sense of the order and length</a:t>
            </a:r>
          </a:p>
          <a:p>
            <a:r>
              <a:rPr lang="en-US" altLang="en-US" dirty="0"/>
              <a:t>Gives the reader a sense of the purpose of the text</a:t>
            </a:r>
          </a:p>
          <a:p>
            <a:r>
              <a:rPr lang="en-US" altLang="en-US" dirty="0"/>
              <a:t>Text features, such as key words, can be targeted for learning vocabulary before reading</a:t>
            </a:r>
          </a:p>
          <a:p>
            <a:endParaRPr lang="en-US" dirty="0"/>
          </a:p>
        </p:txBody>
      </p:sp>
    </p:spTree>
    <p:extLst>
      <p:ext uri="{BB962C8B-B14F-4D97-AF65-F5344CB8AC3E}">
        <p14:creationId xmlns:p14="http://schemas.microsoft.com/office/powerpoint/2010/main" val="309534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Structure</a:t>
            </a:r>
          </a:p>
        </p:txBody>
      </p:sp>
      <p:sp>
        <p:nvSpPr>
          <p:cNvPr id="3" name="Content Placeholder 2"/>
          <p:cNvSpPr>
            <a:spLocks noGrp="1"/>
          </p:cNvSpPr>
          <p:nvPr>
            <p:ph idx="1"/>
          </p:nvPr>
        </p:nvSpPr>
        <p:spPr/>
        <p:txBody>
          <a:bodyPr/>
          <a:lstStyle/>
          <a:p>
            <a:r>
              <a:rPr lang="en-US" altLang="en-US" dirty="0"/>
              <a:t>Stimulate relevant prior knowledge</a:t>
            </a:r>
          </a:p>
          <a:p>
            <a:r>
              <a:rPr lang="en-US" altLang="en-US" dirty="0"/>
              <a:t>Explain the type of text structure</a:t>
            </a:r>
          </a:p>
          <a:p>
            <a:r>
              <a:rPr lang="en-US" altLang="en-US" dirty="0"/>
              <a:t>Select a short sample text to identify the text structure element in context</a:t>
            </a:r>
          </a:p>
          <a:p>
            <a:r>
              <a:rPr lang="en-US" altLang="en-US" dirty="0"/>
              <a:t>Provide materials for guided practice</a:t>
            </a:r>
          </a:p>
          <a:p>
            <a:r>
              <a:rPr lang="en-US" altLang="en-US" dirty="0"/>
              <a:t>Follow up with opportunities to generalize the skill to a variety of reading material</a:t>
            </a:r>
          </a:p>
          <a:p>
            <a:endParaRPr lang="en-US" dirty="0"/>
          </a:p>
        </p:txBody>
      </p:sp>
    </p:spTree>
    <p:extLst>
      <p:ext uri="{BB962C8B-B14F-4D97-AF65-F5344CB8AC3E}">
        <p14:creationId xmlns:p14="http://schemas.microsoft.com/office/powerpoint/2010/main" val="10498612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Type/Author’s Purpose</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28800" y="1447800"/>
            <a:ext cx="15144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447799"/>
            <a:ext cx="13144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429000"/>
            <a:ext cx="12858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3429000"/>
            <a:ext cx="13335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45070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are Text Structures?</a:t>
            </a:r>
          </a:p>
        </p:txBody>
      </p:sp>
      <p:sp>
        <p:nvSpPr>
          <p:cNvPr id="3" name="Content Placeholder 2"/>
          <p:cNvSpPr>
            <a:spLocks noGrp="1"/>
          </p:cNvSpPr>
          <p:nvPr>
            <p:ph idx="1"/>
          </p:nvPr>
        </p:nvSpPr>
        <p:spPr/>
        <p:txBody>
          <a:bodyPr/>
          <a:lstStyle/>
          <a:p>
            <a:r>
              <a:rPr lang="en-US" b="1" i="1" dirty="0"/>
              <a:t>Organizational patterns in writing</a:t>
            </a:r>
          </a:p>
          <a:p>
            <a:r>
              <a:rPr lang="en-US" dirty="0"/>
              <a:t>-Description</a:t>
            </a:r>
          </a:p>
          <a:p>
            <a:r>
              <a:rPr lang="en-US" dirty="0"/>
              <a:t>-Sequence</a:t>
            </a:r>
          </a:p>
          <a:p>
            <a:r>
              <a:rPr lang="en-US" dirty="0"/>
              <a:t>-Problem and Solution</a:t>
            </a:r>
          </a:p>
          <a:p>
            <a:r>
              <a:rPr lang="en-US" dirty="0"/>
              <a:t>-Cause and Effect</a:t>
            </a:r>
          </a:p>
          <a:p>
            <a:r>
              <a:rPr lang="en-US" dirty="0"/>
              <a:t>-Comparison and Contrast</a:t>
            </a:r>
          </a:p>
        </p:txBody>
      </p:sp>
    </p:spTree>
    <p:extLst>
      <p:ext uri="{BB962C8B-B14F-4D97-AF65-F5344CB8AC3E}">
        <p14:creationId xmlns:p14="http://schemas.microsoft.com/office/powerpoint/2010/main" val="243150284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Why is text structure important?</a:t>
            </a:r>
          </a:p>
        </p:txBody>
      </p:sp>
      <p:sp>
        <p:nvSpPr>
          <p:cNvPr id="3" name="Content Placeholder 2"/>
          <p:cNvSpPr>
            <a:spLocks noGrp="1"/>
          </p:cNvSpPr>
          <p:nvPr>
            <p:ph idx="1"/>
          </p:nvPr>
        </p:nvSpPr>
        <p:spPr/>
        <p:txBody>
          <a:bodyPr>
            <a:normAutofit lnSpcReduction="10000"/>
          </a:bodyPr>
          <a:lstStyle/>
          <a:p>
            <a:pPr marL="82296" indent="0" algn="ctr">
              <a:buNone/>
            </a:pPr>
            <a:r>
              <a:rPr lang="en-US" dirty="0"/>
              <a:t>“Many students experience</a:t>
            </a:r>
          </a:p>
          <a:p>
            <a:pPr marL="82296" indent="0" algn="ctr">
              <a:buNone/>
            </a:pPr>
            <a:r>
              <a:rPr lang="en-US" dirty="0"/>
              <a:t>problems comprehending</a:t>
            </a:r>
          </a:p>
          <a:p>
            <a:pPr marL="82296" indent="0" algn="ctr">
              <a:buNone/>
            </a:pPr>
            <a:r>
              <a:rPr lang="en-US" dirty="0"/>
              <a:t>expository text….One reason is</a:t>
            </a:r>
          </a:p>
          <a:p>
            <a:pPr marL="82296" indent="0" algn="ctr">
              <a:buNone/>
            </a:pPr>
            <a:r>
              <a:rPr lang="en-US" dirty="0"/>
              <a:t>that they can’t see the basic</a:t>
            </a:r>
          </a:p>
          <a:p>
            <a:pPr marL="82296" indent="0" algn="ctr">
              <a:buNone/>
            </a:pPr>
            <a:r>
              <a:rPr lang="en-US" dirty="0"/>
              <a:t>structure of the text. Some</a:t>
            </a:r>
          </a:p>
          <a:p>
            <a:pPr marL="82296" indent="0" algn="ctr">
              <a:buNone/>
            </a:pPr>
            <a:r>
              <a:rPr lang="en-US" dirty="0"/>
              <a:t>students get lost in the words and</a:t>
            </a:r>
          </a:p>
          <a:p>
            <a:pPr marL="82296" indent="0" algn="ctr">
              <a:buNone/>
            </a:pPr>
            <a:r>
              <a:rPr lang="en-US" dirty="0"/>
              <a:t>can’t see the big picture.”</a:t>
            </a:r>
          </a:p>
          <a:p>
            <a:pPr marL="82296" indent="0" algn="ctr">
              <a:buNone/>
            </a:pPr>
            <a:r>
              <a:rPr lang="pl-PL" b="1" dirty="0"/>
              <a:t>Dymock, 1998; Dymock &amp; Nicholson, 1999</a:t>
            </a:r>
            <a:endParaRPr lang="en-US" dirty="0"/>
          </a:p>
        </p:txBody>
      </p:sp>
    </p:spTree>
    <p:extLst>
      <p:ext uri="{BB962C8B-B14F-4D97-AF65-F5344CB8AC3E}">
        <p14:creationId xmlns:p14="http://schemas.microsoft.com/office/powerpoint/2010/main" val="978045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514350"/>
            <a:ext cx="7543800" cy="58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1687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FCRR </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r>
              <a:rPr lang="en-US" dirty="0"/>
              <a:t>Florida Center for Reading also gives a great pdf attached that uses graphic organizers for different text structures to assist with comprehension.</a:t>
            </a:r>
          </a:p>
          <a:p>
            <a:pPr marL="82296" indent="0" algn="ctr">
              <a:buNone/>
            </a:pPr>
            <a:r>
              <a:rPr lang="en-US" dirty="0"/>
              <a:t>Take a look…</a:t>
            </a:r>
          </a:p>
          <a:p>
            <a:pPr marL="82296" indent="0" algn="ctr">
              <a:buNone/>
            </a:pPr>
            <a:r>
              <a:rPr lang="en-US" dirty="0">
                <a:hlinkClick r:id="rId2"/>
              </a:rPr>
              <a:t>www.fcrr.org/curriculum/PDF/G2-3/2-3Comp_1.pdf</a:t>
            </a:r>
            <a:endParaRPr lang="en-US" dirty="0"/>
          </a:p>
          <a:p>
            <a:pPr marL="82296" indent="0" algn="ctr">
              <a:buNone/>
            </a:pPr>
            <a:endParaRPr lang="en-US" dirty="0"/>
          </a:p>
        </p:txBody>
      </p:sp>
    </p:spTree>
    <p:extLst>
      <p:ext uri="{BB962C8B-B14F-4D97-AF65-F5344CB8AC3E}">
        <p14:creationId xmlns:p14="http://schemas.microsoft.com/office/powerpoint/2010/main" val="4057452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ASD?</a:t>
            </a:r>
          </a:p>
        </p:txBody>
      </p:sp>
      <p:sp>
        <p:nvSpPr>
          <p:cNvPr id="3" name="Content Placeholder 2"/>
          <p:cNvSpPr>
            <a:spLocks noGrp="1"/>
          </p:cNvSpPr>
          <p:nvPr>
            <p:ph idx="1"/>
          </p:nvPr>
        </p:nvSpPr>
        <p:spPr/>
        <p:txBody>
          <a:bodyPr/>
          <a:lstStyle/>
          <a:p>
            <a:r>
              <a:rPr lang="en-US" dirty="0"/>
              <a:t>It’s a social communication disorder that is…</a:t>
            </a:r>
          </a:p>
          <a:p>
            <a:pPr lvl="1"/>
            <a:r>
              <a:rPr lang="en-US" dirty="0"/>
              <a:t>Neurodevelopmental in origin (inefficiencies in some areas of the brain and nervous system)</a:t>
            </a:r>
          </a:p>
          <a:p>
            <a:pPr lvl="1"/>
            <a:r>
              <a:rPr lang="en-US" dirty="0"/>
              <a:t>Differences in development not just delays</a:t>
            </a:r>
          </a:p>
          <a:p>
            <a:pPr lvl="1"/>
            <a:r>
              <a:rPr lang="en-US" dirty="0"/>
              <a:t>Present across the lifespan</a:t>
            </a:r>
          </a:p>
        </p:txBody>
      </p:sp>
    </p:spTree>
    <p:extLst>
      <p:ext uri="{BB962C8B-B14F-4D97-AF65-F5344CB8AC3E}">
        <p14:creationId xmlns:p14="http://schemas.microsoft.com/office/powerpoint/2010/main" val="23477892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35608" y="274638"/>
            <a:ext cx="7498080" cy="1782762"/>
          </a:xfrm>
        </p:spPr>
        <p:txBody>
          <a:bodyPr>
            <a:normAutofit fontScale="90000"/>
          </a:bodyPr>
          <a:lstStyle/>
          <a:p>
            <a:pPr algn="ctr"/>
            <a:r>
              <a:rPr lang="en-US" dirty="0"/>
              <a:t>What’s the goal for teaching text organization, features, and structure?</a:t>
            </a:r>
          </a:p>
        </p:txBody>
      </p:sp>
      <p:sp>
        <p:nvSpPr>
          <p:cNvPr id="6" name="Content Placeholder 5"/>
          <p:cNvSpPr>
            <a:spLocks noGrp="1"/>
          </p:cNvSpPr>
          <p:nvPr>
            <p:ph idx="1"/>
          </p:nvPr>
        </p:nvSpPr>
        <p:spPr>
          <a:xfrm>
            <a:off x="1435608" y="2209800"/>
            <a:ext cx="7498080" cy="4038600"/>
          </a:xfrm>
        </p:spPr>
        <p:txBody>
          <a:bodyPr/>
          <a:lstStyle/>
          <a:p>
            <a:pPr marL="82296" indent="0" algn="ctr">
              <a:buNone/>
            </a:pPr>
            <a:r>
              <a:rPr lang="en-US" dirty="0"/>
              <a:t>For students to internalize their knowledge about text structure and use it to enhance their comprehension.</a:t>
            </a:r>
          </a:p>
          <a:p>
            <a:pPr marL="82296" indent="0" algn="ctr">
              <a:buNone/>
            </a:pPr>
            <a:r>
              <a:rPr lang="en-US" dirty="0"/>
              <a:t>&amp;</a:t>
            </a:r>
          </a:p>
          <a:p>
            <a:pPr marL="82296" indent="0" algn="ctr">
              <a:buNone/>
            </a:pPr>
            <a:r>
              <a:rPr lang="en-US" dirty="0"/>
              <a:t> To teach student to use text structures to improve their reading comprehension and writing organization.</a:t>
            </a:r>
          </a:p>
        </p:txBody>
      </p:sp>
    </p:spTree>
    <p:extLst>
      <p:ext uri="{BB962C8B-B14F-4D97-AF65-F5344CB8AC3E}">
        <p14:creationId xmlns:p14="http://schemas.microsoft.com/office/powerpoint/2010/main" val="26980230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Previewing Text</a:t>
            </a:r>
          </a:p>
        </p:txBody>
      </p:sp>
      <p:sp>
        <p:nvSpPr>
          <p:cNvPr id="3" name="Content Placeholder 2"/>
          <p:cNvSpPr>
            <a:spLocks noGrp="1"/>
          </p:cNvSpPr>
          <p:nvPr>
            <p:ph idx="1"/>
          </p:nvPr>
        </p:nvSpPr>
        <p:spPr/>
        <p:txBody>
          <a:bodyPr/>
          <a:lstStyle/>
          <a:p>
            <a:r>
              <a:rPr lang="en-US" altLang="en-US" dirty="0"/>
              <a:t>Explain why we preview</a:t>
            </a:r>
          </a:p>
          <a:p>
            <a:r>
              <a:rPr lang="en-US" altLang="en-US" dirty="0"/>
              <a:t>Explain what previewing is</a:t>
            </a:r>
          </a:p>
          <a:p>
            <a:r>
              <a:rPr lang="en-US" altLang="en-US" dirty="0"/>
              <a:t>Relate previewing to something known</a:t>
            </a:r>
          </a:p>
          <a:p>
            <a:r>
              <a:rPr lang="en-US" altLang="en-US" dirty="0"/>
              <a:t>Model previewing with a book walk</a:t>
            </a:r>
          </a:p>
          <a:p>
            <a:r>
              <a:rPr lang="en-US" altLang="en-US" dirty="0"/>
              <a:t>Check for understanding</a:t>
            </a:r>
          </a:p>
          <a:p>
            <a:r>
              <a:rPr lang="en-US" altLang="en-US" dirty="0"/>
              <a:t>Conduct guided practice</a:t>
            </a:r>
          </a:p>
          <a:p>
            <a:r>
              <a:rPr lang="en-US" altLang="en-US" dirty="0"/>
              <a:t>Support independent practice</a:t>
            </a:r>
          </a:p>
          <a:p>
            <a:r>
              <a:rPr lang="en-US" altLang="en-US" dirty="0"/>
              <a:t>Support generalization</a:t>
            </a:r>
          </a:p>
          <a:p>
            <a:endParaRPr lang="en-US" dirty="0"/>
          </a:p>
        </p:txBody>
      </p:sp>
    </p:spTree>
    <p:extLst>
      <p:ext uri="{BB962C8B-B14F-4D97-AF65-F5344CB8AC3E}">
        <p14:creationId xmlns:p14="http://schemas.microsoft.com/office/powerpoint/2010/main" val="258762895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Closed Captions</a:t>
            </a:r>
          </a:p>
        </p:txBody>
      </p:sp>
      <p:sp>
        <p:nvSpPr>
          <p:cNvPr id="3" name="Content Placeholder 2"/>
          <p:cNvSpPr>
            <a:spLocks noGrp="1"/>
          </p:cNvSpPr>
          <p:nvPr>
            <p:ph idx="1"/>
          </p:nvPr>
        </p:nvSpPr>
        <p:spPr/>
        <p:txBody>
          <a:bodyPr/>
          <a:lstStyle/>
          <a:p>
            <a:endParaRPr lang="en-US" altLang="en-US" dirty="0"/>
          </a:p>
          <a:p>
            <a:r>
              <a:rPr lang="en-US" altLang="en-US" dirty="0"/>
              <a:t>Visual presentation supports auditory comprehension of oral language</a:t>
            </a:r>
          </a:p>
          <a:p>
            <a:r>
              <a:rPr lang="en-US" altLang="en-US" dirty="0"/>
              <a:t>Improve self-monitoring</a:t>
            </a:r>
          </a:p>
          <a:p>
            <a:r>
              <a:rPr lang="en-US" altLang="en-US" dirty="0"/>
              <a:t>Multiple and repeated exposure to words and ideas</a:t>
            </a:r>
          </a:p>
          <a:p>
            <a:r>
              <a:rPr lang="en-US" altLang="en-US" dirty="0"/>
              <a:t>Help with spelling</a:t>
            </a:r>
          </a:p>
          <a:p>
            <a:r>
              <a:rPr lang="en-US" altLang="en-US" dirty="0"/>
              <a:t>With music, expand world knowledge</a:t>
            </a:r>
          </a:p>
          <a:p>
            <a:pPr marL="82296" indent="0">
              <a:buNone/>
            </a:pPr>
            <a:endParaRPr lang="en-US" dirty="0"/>
          </a:p>
        </p:txBody>
      </p:sp>
    </p:spTree>
    <p:extLst>
      <p:ext uri="{BB962C8B-B14F-4D97-AF65-F5344CB8AC3E}">
        <p14:creationId xmlns:p14="http://schemas.microsoft.com/office/powerpoint/2010/main" val="41660042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Closed Captions</a:t>
            </a:r>
          </a:p>
        </p:txBody>
      </p:sp>
      <p:sp>
        <p:nvSpPr>
          <p:cNvPr id="3" name="Content Placeholder 2"/>
          <p:cNvSpPr>
            <a:spLocks noGrp="1"/>
          </p:cNvSpPr>
          <p:nvPr>
            <p:ph idx="1"/>
          </p:nvPr>
        </p:nvSpPr>
        <p:spPr>
          <a:xfrm>
            <a:off x="1435608" y="1447800"/>
            <a:ext cx="7498080" cy="4800600"/>
          </a:xfrm>
        </p:spPr>
        <p:txBody>
          <a:bodyPr/>
          <a:lstStyle/>
          <a:p>
            <a:r>
              <a:rPr lang="en-US" altLang="en-US" dirty="0"/>
              <a:t>Bring the captions to the student’s attention</a:t>
            </a:r>
          </a:p>
          <a:p>
            <a:r>
              <a:rPr lang="en-US" altLang="en-US" dirty="0"/>
              <a:t>Explain some of the advantages of paying attention to closed captions</a:t>
            </a:r>
          </a:p>
          <a:p>
            <a:r>
              <a:rPr lang="en-US" altLang="en-US" dirty="0"/>
              <a:t>Pause the show at different points to reinforce the meaning or relevance of the captions</a:t>
            </a:r>
          </a:p>
          <a:p>
            <a:pPr lvl="1"/>
            <a:r>
              <a:rPr lang="en-US" altLang="en-US" dirty="0">
                <a:hlinkClick r:id="rId3"/>
              </a:rPr>
              <a:t>www.edutube.org/additional-info/has-subtitles-english</a:t>
            </a:r>
            <a:endParaRPr lang="en-US" altLang="en-US" dirty="0"/>
          </a:p>
          <a:p>
            <a:pPr lvl="1"/>
            <a:endParaRPr lang="en-US" altLang="en-US" dirty="0"/>
          </a:p>
          <a:p>
            <a:pPr marL="82296" indent="0">
              <a:buNone/>
            </a:pPr>
            <a:endParaRPr lang="en-US" dirty="0"/>
          </a:p>
        </p:txBody>
      </p:sp>
    </p:spTree>
    <p:extLst>
      <p:ext uri="{BB962C8B-B14F-4D97-AF65-F5344CB8AC3E}">
        <p14:creationId xmlns:p14="http://schemas.microsoft.com/office/powerpoint/2010/main" val="28912860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lstStyle/>
          <a:p>
            <a:r>
              <a:rPr lang="en-US" altLang="en-US" dirty="0"/>
              <a:t>Creates specific, concrete background knowledge</a:t>
            </a:r>
          </a:p>
          <a:p>
            <a:r>
              <a:rPr lang="en-US" altLang="en-US" dirty="0"/>
              <a:t>Engage interest and attention</a:t>
            </a:r>
          </a:p>
          <a:p>
            <a:r>
              <a:rPr lang="en-US" altLang="en-US" dirty="0"/>
              <a:t>Easier to understand familiar than unfamiliar</a:t>
            </a:r>
          </a:p>
          <a:p>
            <a:r>
              <a:rPr lang="en-US" altLang="en-US" dirty="0"/>
              <a:t>Borrow visual images from the filmmaker</a:t>
            </a:r>
          </a:p>
          <a:p>
            <a:r>
              <a:rPr lang="en-US" altLang="en-US" dirty="0"/>
              <a:t>Opportunities for socialization</a:t>
            </a:r>
          </a:p>
          <a:p>
            <a:pPr marL="82296" indent="0">
              <a:buNone/>
            </a:pPr>
            <a:endParaRPr lang="en-US" dirty="0"/>
          </a:p>
        </p:txBody>
      </p:sp>
    </p:spTree>
    <p:extLst>
      <p:ext uri="{BB962C8B-B14F-4D97-AF65-F5344CB8AC3E}">
        <p14:creationId xmlns:p14="http://schemas.microsoft.com/office/powerpoint/2010/main" val="32620325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lstStyle/>
          <a:p>
            <a:r>
              <a:rPr lang="en-US" altLang="en-US" dirty="0"/>
              <a:t>View the film in segments &amp; read corresponding chapter</a:t>
            </a:r>
          </a:p>
          <a:p>
            <a:r>
              <a:rPr lang="en-US" altLang="en-US" dirty="0"/>
              <a:t>Point out specific descriptions in the book</a:t>
            </a:r>
          </a:p>
          <a:p>
            <a:r>
              <a:rPr lang="en-US" altLang="en-US" dirty="0"/>
              <a:t>“Think aloud” to discuss what images you envisioned from the text were different from the ones in the film</a:t>
            </a:r>
          </a:p>
          <a:p>
            <a:endParaRPr lang="en-US" dirty="0"/>
          </a:p>
        </p:txBody>
      </p:sp>
    </p:spTree>
    <p:extLst>
      <p:ext uri="{BB962C8B-B14F-4D97-AF65-F5344CB8AC3E}">
        <p14:creationId xmlns:p14="http://schemas.microsoft.com/office/powerpoint/2010/main" val="22453901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normAutofit/>
          </a:bodyPr>
          <a:lstStyle/>
          <a:p>
            <a:r>
              <a:rPr lang="en-US" altLang="en-US" dirty="0"/>
              <a:t>Draw a scene from the film that they liked</a:t>
            </a:r>
          </a:p>
          <a:p>
            <a:r>
              <a:rPr lang="en-US" altLang="en-US" dirty="0"/>
              <a:t>Encourage the student to create images while reading like the movie maker did</a:t>
            </a:r>
          </a:p>
          <a:p>
            <a:r>
              <a:rPr lang="en-US" altLang="en-US" dirty="0"/>
              <a:t>Discuss differences between the student’s mental images and the filmmaker’s</a:t>
            </a:r>
          </a:p>
          <a:p>
            <a:r>
              <a:rPr lang="en-US" altLang="en-US" dirty="0"/>
              <a:t>Discuss differences between the book and the film</a:t>
            </a:r>
          </a:p>
          <a:p>
            <a:pPr marL="82296" indent="0">
              <a:buNone/>
            </a:pPr>
            <a:endParaRPr lang="en-US" dirty="0"/>
          </a:p>
        </p:txBody>
      </p:sp>
    </p:spTree>
    <p:extLst>
      <p:ext uri="{BB962C8B-B14F-4D97-AF65-F5344CB8AC3E}">
        <p14:creationId xmlns:p14="http://schemas.microsoft.com/office/powerpoint/2010/main" val="402214589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Reading Scripts of Plays &amp; Films</a:t>
            </a:r>
          </a:p>
        </p:txBody>
      </p:sp>
      <p:sp>
        <p:nvSpPr>
          <p:cNvPr id="3" name="Content Placeholder 2"/>
          <p:cNvSpPr>
            <a:spLocks noGrp="1"/>
          </p:cNvSpPr>
          <p:nvPr>
            <p:ph idx="1"/>
          </p:nvPr>
        </p:nvSpPr>
        <p:spPr/>
        <p:txBody>
          <a:bodyPr>
            <a:normAutofit fontScale="92500" lnSpcReduction="20000"/>
          </a:bodyPr>
          <a:lstStyle/>
          <a:p>
            <a:r>
              <a:rPr lang="en-US" altLang="en-US" dirty="0"/>
              <a:t>Scripts reveal the thoughts and feelings behind the plot and characters</a:t>
            </a:r>
          </a:p>
          <a:p>
            <a:r>
              <a:rPr lang="en-US" altLang="en-US" dirty="0"/>
              <a:t>Scripts overtly state the reactions of characters to each other</a:t>
            </a:r>
          </a:p>
          <a:p>
            <a:r>
              <a:rPr lang="en-US" altLang="en-US" dirty="0"/>
              <a:t>Nonverbal cues, physical actions and demeanor of the actor are clearly spelled out</a:t>
            </a:r>
          </a:p>
          <a:p>
            <a:r>
              <a:rPr lang="en-US" altLang="en-US" dirty="0"/>
              <a:t>Acting out scripts is a cooperative activity</a:t>
            </a:r>
          </a:p>
          <a:p>
            <a:r>
              <a:rPr lang="en-US" altLang="en-US" dirty="0"/>
              <a:t>Students can experience interacting with characters, actions and plots</a:t>
            </a:r>
          </a:p>
          <a:p>
            <a:r>
              <a:rPr lang="en-US" altLang="en-US" dirty="0"/>
              <a:t>Interactive social experience</a:t>
            </a:r>
          </a:p>
          <a:p>
            <a:pPr marL="82296" indent="0">
              <a:buNone/>
            </a:pPr>
            <a:endParaRPr lang="en-US" dirty="0"/>
          </a:p>
        </p:txBody>
      </p:sp>
    </p:spTree>
    <p:extLst>
      <p:ext uri="{BB962C8B-B14F-4D97-AF65-F5344CB8AC3E}">
        <p14:creationId xmlns:p14="http://schemas.microsoft.com/office/powerpoint/2010/main" val="29543993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Reading Scripts of Plays &amp; Films</a:t>
            </a:r>
          </a:p>
        </p:txBody>
      </p:sp>
      <p:sp>
        <p:nvSpPr>
          <p:cNvPr id="3" name="Content Placeholder 2"/>
          <p:cNvSpPr>
            <a:spLocks noGrp="1"/>
          </p:cNvSpPr>
          <p:nvPr>
            <p:ph idx="1"/>
          </p:nvPr>
        </p:nvSpPr>
        <p:spPr/>
        <p:txBody>
          <a:bodyPr/>
          <a:lstStyle/>
          <a:p>
            <a:endParaRPr lang="en-US" altLang="en-US" dirty="0"/>
          </a:p>
          <a:p>
            <a:r>
              <a:rPr lang="en-US" altLang="en-US" dirty="0"/>
              <a:t>Compare a chapter in the book to a scene in the play looking for similarities and differences</a:t>
            </a:r>
          </a:p>
          <a:p>
            <a:r>
              <a:rPr lang="en-US" altLang="en-US" dirty="0"/>
              <a:t>Explore emotions and perspective taking</a:t>
            </a:r>
          </a:p>
          <a:p>
            <a:r>
              <a:rPr lang="en-US" altLang="en-US" dirty="0"/>
              <a:t>Teach concept degrees of emotion by having students reenact the same scene</a:t>
            </a:r>
          </a:p>
          <a:p>
            <a:pPr marL="82296" indent="0">
              <a:buNone/>
            </a:pPr>
            <a:endParaRPr lang="en-US" dirty="0"/>
          </a:p>
        </p:txBody>
      </p:sp>
    </p:spTree>
    <p:extLst>
      <p:ext uri="{BB962C8B-B14F-4D97-AF65-F5344CB8AC3E}">
        <p14:creationId xmlns:p14="http://schemas.microsoft.com/office/powerpoint/2010/main" val="420761399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Scripts </a:t>
            </a:r>
          </a:p>
        </p:txBody>
      </p:sp>
      <p:sp>
        <p:nvSpPr>
          <p:cNvPr id="3" name="Content Placeholder 2"/>
          <p:cNvSpPr>
            <a:spLocks noGrp="1"/>
          </p:cNvSpPr>
          <p:nvPr>
            <p:ph idx="1"/>
          </p:nvPr>
        </p:nvSpPr>
        <p:spPr/>
        <p:txBody>
          <a:bodyPr/>
          <a:lstStyle/>
          <a:p>
            <a:r>
              <a:rPr lang="en-US" altLang="en-US" sz="2800" dirty="0"/>
              <a:t>Check out Reader’s Theatre (Prescott, 2003)</a:t>
            </a:r>
          </a:p>
          <a:p>
            <a:pPr lvl="1"/>
            <a:r>
              <a:rPr lang="en-US" altLang="en-US" sz="2400" dirty="0">
                <a:hlinkClick r:id="rId3"/>
              </a:rPr>
              <a:t>http://teachingheart.net/readerstheater.htm</a:t>
            </a:r>
            <a:endParaRPr lang="en-US" altLang="en-US" dirty="0"/>
          </a:p>
          <a:p>
            <a:pPr lvl="1"/>
            <a:r>
              <a:rPr lang="en-US" altLang="en-US" sz="2400" dirty="0">
                <a:hlinkClick r:id="rId4"/>
              </a:rPr>
              <a:t>www.imsdb.com/genre/Family</a:t>
            </a:r>
            <a:endParaRPr lang="en-US" altLang="en-US" sz="2400" dirty="0"/>
          </a:p>
          <a:p>
            <a:pPr lvl="1"/>
            <a:r>
              <a:rPr lang="en-US" altLang="en-US" sz="2400" dirty="0">
                <a:hlinkClick r:id="rId5"/>
              </a:rPr>
              <a:t>www.simplyscripts.com/</a:t>
            </a:r>
            <a:endParaRPr lang="en-US" altLang="en-US" sz="2400" dirty="0"/>
          </a:p>
          <a:p>
            <a:pPr lvl="1"/>
            <a:endParaRPr lang="en-US" altLang="en-US" sz="2400" dirty="0"/>
          </a:p>
        </p:txBody>
      </p:sp>
    </p:spTree>
    <p:extLst>
      <p:ext uri="{BB962C8B-B14F-4D97-AF65-F5344CB8AC3E}">
        <p14:creationId xmlns:p14="http://schemas.microsoft.com/office/powerpoint/2010/main" val="513239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Harriet Cole</a:t>
            </a:r>
          </a:p>
        </p:txBody>
      </p:sp>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71800" y="1295400"/>
            <a:ext cx="42672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63516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Building Vocabulary</a:t>
            </a:r>
          </a:p>
        </p:txBody>
      </p:sp>
      <p:sp>
        <p:nvSpPr>
          <p:cNvPr id="3" name="Content Placeholder 2"/>
          <p:cNvSpPr>
            <a:spLocks noGrp="1"/>
          </p:cNvSpPr>
          <p:nvPr>
            <p:ph idx="1"/>
          </p:nvPr>
        </p:nvSpPr>
        <p:spPr/>
        <p:txBody>
          <a:bodyPr/>
          <a:lstStyle/>
          <a:p>
            <a:r>
              <a:rPr lang="en-US" altLang="en-US" dirty="0"/>
              <a:t>Little research on what works to build vocabulary for readers with ASD</a:t>
            </a:r>
          </a:p>
          <a:p>
            <a:r>
              <a:rPr lang="en-US" altLang="en-US" dirty="0"/>
              <a:t>No vocabulary intervention studies that include readers with ASD and </a:t>
            </a:r>
            <a:r>
              <a:rPr lang="en-US" altLang="en-US" dirty="0" err="1"/>
              <a:t>hyperlexia</a:t>
            </a:r>
            <a:endParaRPr lang="en-US" altLang="en-US" dirty="0"/>
          </a:p>
          <a:p>
            <a:r>
              <a:rPr lang="en-US" altLang="en-US" dirty="0"/>
              <a:t>Parents and professionals needs to be selective when choosing techniques and tools as each student with ASD is different</a:t>
            </a:r>
          </a:p>
          <a:p>
            <a:pPr marL="82296" indent="0">
              <a:buNone/>
            </a:pPr>
            <a:endParaRPr lang="en-US" dirty="0"/>
          </a:p>
        </p:txBody>
      </p:sp>
    </p:spTree>
    <p:extLst>
      <p:ext uri="{BB962C8B-B14F-4D97-AF65-F5344CB8AC3E}">
        <p14:creationId xmlns:p14="http://schemas.microsoft.com/office/powerpoint/2010/main" val="354759387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Building Vocabulary</a:t>
            </a:r>
          </a:p>
        </p:txBody>
      </p:sp>
      <p:sp>
        <p:nvSpPr>
          <p:cNvPr id="3" name="Content Placeholder 2"/>
          <p:cNvSpPr>
            <a:spLocks noGrp="1"/>
          </p:cNvSpPr>
          <p:nvPr>
            <p:ph idx="1"/>
          </p:nvPr>
        </p:nvSpPr>
        <p:spPr/>
        <p:txBody>
          <a:bodyPr>
            <a:normAutofit/>
          </a:bodyPr>
          <a:lstStyle/>
          <a:p>
            <a:r>
              <a:rPr lang="en-US" dirty="0"/>
              <a:t>Seven strategies that Emily </a:t>
            </a:r>
            <a:r>
              <a:rPr lang="en-US" dirty="0" err="1"/>
              <a:t>Iland</a:t>
            </a:r>
            <a:r>
              <a:rPr lang="en-US" dirty="0"/>
              <a:t> gives are as follows:</a:t>
            </a:r>
          </a:p>
          <a:p>
            <a:pPr lvl="1"/>
            <a:r>
              <a:rPr lang="en-US" altLang="en-US" dirty="0"/>
              <a:t>Teaching vocabulary through synonyms</a:t>
            </a:r>
          </a:p>
          <a:p>
            <a:pPr lvl="1"/>
            <a:r>
              <a:rPr lang="en-US" altLang="en-US" dirty="0"/>
              <a:t>Electronic dictionary</a:t>
            </a:r>
          </a:p>
          <a:p>
            <a:pPr lvl="1"/>
            <a:r>
              <a:rPr lang="en-US" altLang="en-US" dirty="0"/>
              <a:t>Using objects to teach vocabulary</a:t>
            </a:r>
          </a:p>
          <a:p>
            <a:pPr lvl="1"/>
            <a:r>
              <a:rPr lang="en-US" altLang="en-US" dirty="0"/>
              <a:t>Visual Dictionaries</a:t>
            </a:r>
          </a:p>
          <a:p>
            <a:pPr lvl="1"/>
            <a:r>
              <a:rPr lang="en-US" altLang="en-US" dirty="0"/>
              <a:t>Connotation: Shades of meaning</a:t>
            </a:r>
          </a:p>
          <a:p>
            <a:pPr lvl="1"/>
            <a:r>
              <a:rPr lang="en-US" altLang="en-US" dirty="0"/>
              <a:t>Word Elements</a:t>
            </a:r>
          </a:p>
          <a:p>
            <a:pPr lvl="1"/>
            <a:r>
              <a:rPr lang="en-US" altLang="en-US" dirty="0"/>
              <a:t>Homographs</a:t>
            </a:r>
          </a:p>
          <a:p>
            <a:pPr lvl="1"/>
            <a:endParaRPr lang="en-US" dirty="0"/>
          </a:p>
        </p:txBody>
      </p:sp>
    </p:spTree>
    <p:extLst>
      <p:ext uri="{BB962C8B-B14F-4D97-AF65-F5344CB8AC3E}">
        <p14:creationId xmlns:p14="http://schemas.microsoft.com/office/powerpoint/2010/main" val="9736187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Using Synonyms to Teach Vocabulary</a:t>
            </a:r>
          </a:p>
        </p:txBody>
      </p:sp>
      <p:sp>
        <p:nvSpPr>
          <p:cNvPr id="3" name="Content Placeholder 2"/>
          <p:cNvSpPr>
            <a:spLocks noGrp="1"/>
          </p:cNvSpPr>
          <p:nvPr>
            <p:ph idx="1"/>
          </p:nvPr>
        </p:nvSpPr>
        <p:spPr/>
        <p:txBody>
          <a:bodyPr>
            <a:normAutofit lnSpcReduction="10000"/>
          </a:bodyPr>
          <a:lstStyle/>
          <a:p>
            <a:r>
              <a:rPr lang="en-US" dirty="0"/>
              <a:t>Via the computer/technology…</a:t>
            </a:r>
          </a:p>
          <a:p>
            <a:r>
              <a:rPr lang="en-US" altLang="en-US" dirty="0"/>
              <a:t>Teacher-Directed Activity </a:t>
            </a:r>
          </a:p>
          <a:p>
            <a:pPr lvl="1"/>
            <a:r>
              <a:rPr lang="en-US" altLang="en-US" dirty="0"/>
              <a:t> Identify vocabulary words to be taught</a:t>
            </a:r>
          </a:p>
          <a:p>
            <a:pPr lvl="1"/>
            <a:r>
              <a:rPr lang="en-US" altLang="en-US" dirty="0"/>
              <a:t> Type them into Word document</a:t>
            </a:r>
          </a:p>
          <a:p>
            <a:pPr lvl="1"/>
            <a:r>
              <a:rPr lang="en-US" altLang="en-US" dirty="0"/>
              <a:t> Right click </a:t>
            </a:r>
          </a:p>
          <a:p>
            <a:pPr lvl="1"/>
            <a:r>
              <a:rPr lang="en-US" altLang="en-US" dirty="0"/>
              <a:t> Choose Synonyms</a:t>
            </a:r>
          </a:p>
          <a:p>
            <a:pPr lvl="1"/>
            <a:r>
              <a:rPr lang="en-US" altLang="en-US" dirty="0"/>
              <a:t> Ask the students to identify synonyms</a:t>
            </a:r>
          </a:p>
          <a:p>
            <a:pPr marL="402336" lvl="1" indent="0">
              <a:buNone/>
            </a:pPr>
            <a:r>
              <a:rPr lang="en-US" altLang="en-US" dirty="0"/>
              <a:t>   they recognize</a:t>
            </a:r>
          </a:p>
          <a:p>
            <a:pPr lvl="1"/>
            <a:r>
              <a:rPr lang="en-US" altLang="en-US" dirty="0"/>
              <a:t>Read the passage using the synonym and then the actual word  </a:t>
            </a:r>
          </a:p>
          <a:p>
            <a:endParaRPr lang="en-US" dirty="0"/>
          </a:p>
        </p:txBody>
      </p:sp>
    </p:spTree>
    <p:extLst>
      <p:ext uri="{BB962C8B-B14F-4D97-AF65-F5344CB8AC3E}">
        <p14:creationId xmlns:p14="http://schemas.microsoft.com/office/powerpoint/2010/main" val="40259180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Independent Student Activity</a:t>
            </a:r>
          </a:p>
        </p:txBody>
      </p:sp>
      <p:sp>
        <p:nvSpPr>
          <p:cNvPr id="3" name="Content Placeholder 2"/>
          <p:cNvSpPr>
            <a:spLocks noGrp="1"/>
          </p:cNvSpPr>
          <p:nvPr>
            <p:ph idx="1"/>
          </p:nvPr>
        </p:nvSpPr>
        <p:spPr/>
        <p:txBody>
          <a:bodyPr>
            <a:normAutofit fontScale="92500" lnSpcReduction="10000"/>
          </a:bodyPr>
          <a:lstStyle/>
          <a:p>
            <a:pPr marL="400050" lvl="1" indent="0">
              <a:buFont typeface="Wingdings" pitchFamily="2" charset="2"/>
              <a:buNone/>
              <a:defRPr/>
            </a:pPr>
            <a:r>
              <a:rPr lang="en-US" sz="2400" dirty="0"/>
              <a:t>1. Type a selected text into a word processing document</a:t>
            </a:r>
          </a:p>
          <a:p>
            <a:pPr marL="400050" lvl="1" indent="0">
              <a:buFont typeface="Wingdings" pitchFamily="2" charset="2"/>
              <a:buNone/>
              <a:defRPr/>
            </a:pPr>
            <a:r>
              <a:rPr lang="en-US" sz="2400" dirty="0"/>
              <a:t>2. The student  pre-reads the text and uses the word processor’s highlight tool to identify unknown words</a:t>
            </a:r>
          </a:p>
          <a:p>
            <a:pPr marL="400050" lvl="1" indent="0">
              <a:buFont typeface="Wingdings" pitchFamily="2" charset="2"/>
              <a:buNone/>
              <a:defRPr/>
            </a:pPr>
            <a:r>
              <a:rPr lang="en-US" sz="2400" dirty="0"/>
              <a:t>3. For each highlighted word, the student right-clicks the computer mouse</a:t>
            </a:r>
          </a:p>
          <a:p>
            <a:pPr marL="400050" lvl="1" indent="0">
              <a:buFont typeface="Wingdings" pitchFamily="2" charset="2"/>
              <a:buNone/>
              <a:defRPr/>
            </a:pPr>
            <a:r>
              <a:rPr lang="en-US" sz="2400" dirty="0"/>
              <a:t>4. From the synonym list, the student clicks on a word that he/she recognizes and knows the meaning of</a:t>
            </a:r>
          </a:p>
          <a:p>
            <a:pPr marL="400050" lvl="1" indent="0">
              <a:buFont typeface="Wingdings" pitchFamily="2" charset="2"/>
              <a:buNone/>
            </a:pPr>
            <a:r>
              <a:rPr lang="en-US" altLang="en-US" sz="2400" dirty="0"/>
              <a:t>5. The student reads the text with the substituted familiar words</a:t>
            </a:r>
          </a:p>
          <a:p>
            <a:pPr marL="400050" lvl="1" indent="0">
              <a:buFont typeface="Wingdings" pitchFamily="2" charset="2"/>
              <a:buNone/>
            </a:pPr>
            <a:r>
              <a:rPr lang="en-US" altLang="en-US" sz="2400" dirty="0"/>
              <a:t>6. Student and teacher check for understanding of the passage with the synonym</a:t>
            </a:r>
          </a:p>
          <a:p>
            <a:pPr marL="400050" lvl="1" indent="0">
              <a:buFont typeface="Wingdings" pitchFamily="2" charset="2"/>
              <a:buNone/>
            </a:pPr>
            <a:r>
              <a:rPr lang="en-US" altLang="en-US" sz="2400" dirty="0"/>
              <a:t>7. The student re-reads the original text and teacher checks for understanding</a:t>
            </a:r>
          </a:p>
          <a:p>
            <a:pPr marL="400050" lvl="1" indent="0">
              <a:buFont typeface="Wingdings" pitchFamily="2" charset="2"/>
              <a:buNone/>
              <a:defRPr/>
            </a:pPr>
            <a:endParaRPr lang="en-US" sz="2400" dirty="0"/>
          </a:p>
          <a:p>
            <a:pPr marL="82296" indent="0">
              <a:buNone/>
            </a:pPr>
            <a:endParaRPr lang="en-US" dirty="0"/>
          </a:p>
        </p:txBody>
      </p:sp>
    </p:spTree>
    <p:extLst>
      <p:ext uri="{BB962C8B-B14F-4D97-AF65-F5344CB8AC3E}">
        <p14:creationId xmlns:p14="http://schemas.microsoft.com/office/powerpoint/2010/main" val="18370210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lnSpcReduction="10000"/>
          </a:bodyPr>
          <a:lstStyle/>
          <a:p>
            <a:r>
              <a:rPr lang="en-US" altLang="en-US" dirty="0"/>
              <a:t>Students create a personal dictionary or thesaurus and may find visual images or clip art to accompany the words</a:t>
            </a:r>
          </a:p>
          <a:p>
            <a:r>
              <a:rPr lang="en-US" altLang="en-US" dirty="0"/>
              <a:t>Use this process for a single word to fast access the meaning of a word when reading</a:t>
            </a:r>
          </a:p>
          <a:p>
            <a:r>
              <a:rPr lang="en-US" altLang="en-US" dirty="0"/>
              <a:t>Use this process in reverse. Type in a known, “ordinary” word and click to select more powerful or interesting words</a:t>
            </a:r>
          </a:p>
          <a:p>
            <a:pPr marL="82296" indent="0">
              <a:buNone/>
            </a:pPr>
            <a:endParaRPr lang="en-US" dirty="0"/>
          </a:p>
        </p:txBody>
      </p:sp>
    </p:spTree>
    <p:extLst>
      <p:ext uri="{BB962C8B-B14F-4D97-AF65-F5344CB8AC3E}">
        <p14:creationId xmlns:p14="http://schemas.microsoft.com/office/powerpoint/2010/main" val="148272033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Electronic Dictionary</a:t>
            </a:r>
          </a:p>
        </p:txBody>
      </p:sp>
      <p:sp>
        <p:nvSpPr>
          <p:cNvPr id="3" name="Content Placeholder 2"/>
          <p:cNvSpPr>
            <a:spLocks noGrp="1"/>
          </p:cNvSpPr>
          <p:nvPr>
            <p:ph idx="1"/>
          </p:nvPr>
        </p:nvSpPr>
        <p:spPr/>
        <p:txBody>
          <a:bodyPr/>
          <a:lstStyle/>
          <a:p>
            <a:pPr marL="0" indent="0">
              <a:buNone/>
            </a:pPr>
            <a:endParaRPr lang="en-US" altLang="en-US" dirty="0"/>
          </a:p>
          <a:p>
            <a:pPr marL="514350" indent="-514350">
              <a:buFont typeface="Tahoma" pitchFamily="34" charset="0"/>
              <a:buAutoNum type="arabicPeriod"/>
            </a:pPr>
            <a:r>
              <a:rPr lang="en-US" altLang="en-US" dirty="0"/>
              <a:t>Choose Dictionary or Thesaurus</a:t>
            </a:r>
          </a:p>
          <a:p>
            <a:pPr marL="514350" indent="-514350">
              <a:buFont typeface="Tahoma" pitchFamily="34" charset="0"/>
              <a:buAutoNum type="arabicPeriod"/>
            </a:pPr>
            <a:r>
              <a:rPr lang="en-US" altLang="en-US" dirty="0"/>
              <a:t>Type the word</a:t>
            </a:r>
          </a:p>
          <a:p>
            <a:pPr marL="514350" indent="-514350">
              <a:buFont typeface="Tahoma" pitchFamily="34" charset="0"/>
              <a:buAutoNum type="arabicPeriod"/>
            </a:pPr>
            <a:r>
              <a:rPr lang="en-US" altLang="en-US" dirty="0"/>
              <a:t>Notice if the word has multiple meanings and, if so, notice the part of speech (e.g., noun, verb, adjective)</a:t>
            </a:r>
          </a:p>
          <a:p>
            <a:pPr marL="514350" indent="-514350">
              <a:buFont typeface="Tahoma" pitchFamily="34" charset="0"/>
              <a:buAutoNum type="arabicPeriod"/>
            </a:pPr>
            <a:r>
              <a:rPr lang="en-US" altLang="en-US" dirty="0"/>
              <a:t>Explore bonus features (</a:t>
            </a:r>
            <a:r>
              <a:rPr lang="en-US" altLang="en-US" dirty="0" err="1"/>
              <a:t>e.g</a:t>
            </a:r>
            <a:r>
              <a:rPr lang="en-US" altLang="en-US" dirty="0"/>
              <a:t>, “speak” function)</a:t>
            </a:r>
          </a:p>
          <a:p>
            <a:pPr marL="82296" indent="0">
              <a:buNone/>
            </a:pPr>
            <a:endParaRPr lang="en-US" dirty="0"/>
          </a:p>
        </p:txBody>
      </p:sp>
    </p:spTree>
    <p:extLst>
      <p:ext uri="{BB962C8B-B14F-4D97-AF65-F5344CB8AC3E}">
        <p14:creationId xmlns:p14="http://schemas.microsoft.com/office/powerpoint/2010/main" val="204715653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Lifelong tool </a:t>
            </a:r>
          </a:p>
          <a:p>
            <a:r>
              <a:rPr lang="en-US" altLang="en-US" dirty="0"/>
              <a:t>For students with a related disability, it is an allowable accommodation for high-stakes tests</a:t>
            </a:r>
          </a:p>
          <a:p>
            <a:r>
              <a:rPr lang="en-US" altLang="en-US" dirty="0"/>
              <a:t>Even young students are savvy with electronic devices</a:t>
            </a:r>
          </a:p>
          <a:p>
            <a:r>
              <a:rPr lang="en-US" altLang="en-US" dirty="0"/>
              <a:t>May encourage use of e-book readers using their built-in tools </a:t>
            </a:r>
          </a:p>
          <a:p>
            <a:endParaRPr lang="en-US" dirty="0"/>
          </a:p>
        </p:txBody>
      </p:sp>
    </p:spTree>
    <p:extLst>
      <p:ext uri="{BB962C8B-B14F-4D97-AF65-F5344CB8AC3E}">
        <p14:creationId xmlns:p14="http://schemas.microsoft.com/office/powerpoint/2010/main" val="35775055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Using Objects to Pre-Teach Vocabulary</a:t>
            </a:r>
          </a:p>
        </p:txBody>
      </p:sp>
      <p:sp>
        <p:nvSpPr>
          <p:cNvPr id="3" name="Content Placeholder 2"/>
          <p:cNvSpPr>
            <a:spLocks noGrp="1"/>
          </p:cNvSpPr>
          <p:nvPr>
            <p:ph idx="1"/>
          </p:nvPr>
        </p:nvSpPr>
        <p:spPr/>
        <p:txBody>
          <a:bodyPr>
            <a:normAutofit lnSpcReduction="10000"/>
          </a:bodyPr>
          <a:lstStyle/>
          <a:p>
            <a:pPr marL="514350" indent="-514350">
              <a:buFont typeface="Wingdings" pitchFamily="2" charset="2"/>
              <a:buAutoNum type="arabicPeriod"/>
            </a:pPr>
            <a:r>
              <a:rPr lang="en-US" altLang="en-US" dirty="0"/>
              <a:t>Preview the text</a:t>
            </a:r>
          </a:p>
          <a:p>
            <a:pPr marL="514350" indent="-514350">
              <a:buFont typeface="Wingdings" pitchFamily="2" charset="2"/>
              <a:buAutoNum type="arabicPeriod"/>
            </a:pPr>
            <a:r>
              <a:rPr lang="en-US" altLang="en-US" dirty="0"/>
              <a:t>Identify unfamiliar, important objects or items</a:t>
            </a:r>
          </a:p>
          <a:p>
            <a:pPr marL="514350" indent="-514350">
              <a:buFont typeface="Wingdings" pitchFamily="2" charset="2"/>
              <a:buAutoNum type="arabicPeriod"/>
            </a:pPr>
            <a:r>
              <a:rPr lang="en-US" altLang="en-US" dirty="0"/>
              <a:t>Obtain as may items as possible</a:t>
            </a:r>
          </a:p>
          <a:p>
            <a:pPr marL="514350" indent="-514350">
              <a:buFont typeface="Wingdings" pitchFamily="2" charset="2"/>
              <a:buAutoNum type="arabicPeriod"/>
            </a:pPr>
            <a:r>
              <a:rPr lang="en-US" altLang="en-US" dirty="0"/>
              <a:t>Display items and give students chance to experience them</a:t>
            </a:r>
          </a:p>
          <a:p>
            <a:pPr marL="514350" indent="-514350">
              <a:buFont typeface="Wingdings" pitchFamily="2" charset="2"/>
              <a:buAutoNum type="arabicPeriod"/>
            </a:pPr>
            <a:r>
              <a:rPr lang="en-US" altLang="en-US" dirty="0"/>
              <a:t>Verbal explanation of item and its purpose</a:t>
            </a:r>
          </a:p>
          <a:p>
            <a:pPr marL="514350" indent="-514350">
              <a:buFont typeface="Wingdings" pitchFamily="2" charset="2"/>
              <a:buAutoNum type="arabicPeriod"/>
            </a:pPr>
            <a:r>
              <a:rPr lang="en-US" altLang="en-US" dirty="0"/>
              <a:t>Present the text</a:t>
            </a:r>
          </a:p>
          <a:p>
            <a:endParaRPr lang="en-US" dirty="0"/>
          </a:p>
        </p:txBody>
      </p:sp>
    </p:spTree>
    <p:extLst>
      <p:ext uri="{BB962C8B-B14F-4D97-AF65-F5344CB8AC3E}">
        <p14:creationId xmlns:p14="http://schemas.microsoft.com/office/powerpoint/2010/main" val="343814281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endParaRPr lang="en-US" altLang="en-US" dirty="0"/>
          </a:p>
          <a:p>
            <a:r>
              <a:rPr lang="en-US" altLang="en-US" dirty="0"/>
              <a:t>Introduce item with a game using a multiple choice or matching format</a:t>
            </a:r>
          </a:p>
          <a:p>
            <a:r>
              <a:rPr lang="en-US" altLang="en-US" dirty="0"/>
              <a:t>Activities that focus on descriptions and attributes</a:t>
            </a:r>
          </a:p>
          <a:p>
            <a:r>
              <a:rPr lang="en-US" altLang="en-US" dirty="0"/>
              <a:t>Students share objects of particular interest to them with classmates </a:t>
            </a:r>
          </a:p>
          <a:p>
            <a:endParaRPr lang="en-US" dirty="0"/>
          </a:p>
        </p:txBody>
      </p:sp>
    </p:spTree>
    <p:extLst>
      <p:ext uri="{BB962C8B-B14F-4D97-AF65-F5344CB8AC3E}">
        <p14:creationId xmlns:p14="http://schemas.microsoft.com/office/powerpoint/2010/main" val="32612017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Visual Dictionaries</a:t>
            </a:r>
          </a:p>
        </p:txBody>
      </p:sp>
      <p:sp>
        <p:nvSpPr>
          <p:cNvPr id="3" name="Content Placeholder 2"/>
          <p:cNvSpPr>
            <a:spLocks noGrp="1"/>
          </p:cNvSpPr>
          <p:nvPr>
            <p:ph idx="1"/>
          </p:nvPr>
        </p:nvSpPr>
        <p:spPr/>
        <p:txBody>
          <a:bodyPr/>
          <a:lstStyle/>
          <a:p>
            <a:pPr algn="ctr"/>
            <a:endParaRPr lang="en-US" altLang="en-US" dirty="0"/>
          </a:p>
          <a:p>
            <a:pPr algn="ctr"/>
            <a:endParaRPr lang="en-US" altLang="en-US" dirty="0"/>
          </a:p>
          <a:p>
            <a:pPr algn="ctr"/>
            <a:r>
              <a:rPr lang="en-US" altLang="en-US" dirty="0"/>
              <a:t>Model use of visual images</a:t>
            </a:r>
          </a:p>
          <a:p>
            <a:pPr algn="ctr"/>
            <a:r>
              <a:rPr lang="en-US" altLang="en-US" dirty="0"/>
              <a:t>Select words to teach students to search for visual images</a:t>
            </a:r>
          </a:p>
          <a:p>
            <a:endParaRPr lang="en-US" dirty="0"/>
          </a:p>
        </p:txBody>
      </p:sp>
    </p:spTree>
    <p:extLst>
      <p:ext uri="{BB962C8B-B14F-4D97-AF65-F5344CB8AC3E}">
        <p14:creationId xmlns:p14="http://schemas.microsoft.com/office/powerpoint/2010/main" val="3434551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1364</TotalTime>
  <Words>11467</Words>
  <Application>Microsoft Office PowerPoint</Application>
  <PresentationFormat>On-screen Show (4:3)</PresentationFormat>
  <Paragraphs>1316</Paragraphs>
  <Slides>121</Slides>
  <Notes>93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121</vt:i4>
      </vt:variant>
    </vt:vector>
  </HeadingPairs>
  <TitlesOfParts>
    <vt:vector size="134" baseType="lpstr">
      <vt:lpstr>MS Gothic</vt:lpstr>
      <vt:lpstr>Aharoni</vt:lpstr>
      <vt:lpstr>Arial</vt:lpstr>
      <vt:lpstr>Arial Black</vt:lpstr>
      <vt:lpstr>Broadway</vt:lpstr>
      <vt:lpstr>Calibri</vt:lpstr>
      <vt:lpstr>Gill Sans MT</vt:lpstr>
      <vt:lpstr>Tahoma</vt:lpstr>
      <vt:lpstr>Times New Roman</vt:lpstr>
      <vt:lpstr>Verdana</vt:lpstr>
      <vt:lpstr>Wingdings</vt:lpstr>
      <vt:lpstr>Wingdings 2</vt:lpstr>
      <vt:lpstr>Solstice</vt:lpstr>
      <vt:lpstr>AUTISM 300</vt:lpstr>
      <vt:lpstr>Getting Started</vt:lpstr>
      <vt:lpstr>THE GOAL</vt:lpstr>
      <vt:lpstr>Autism Criteria in DSM-5</vt:lpstr>
      <vt:lpstr>CDC Stats</vt:lpstr>
      <vt:lpstr>Autism Spectrum Quotient</vt:lpstr>
      <vt:lpstr>Current Research</vt:lpstr>
      <vt:lpstr>What is ASD?</vt:lpstr>
      <vt:lpstr>Harriet Cole</vt:lpstr>
      <vt:lpstr>Characteristics that can impact Reading Comp </vt:lpstr>
      <vt:lpstr>Leading Researchers</vt:lpstr>
      <vt:lpstr>Profile During Primary Grades</vt:lpstr>
      <vt:lpstr>Warning Signs</vt:lpstr>
      <vt:lpstr>ASD &amp; Reading Comprehension</vt:lpstr>
      <vt:lpstr>The Reading Process</vt:lpstr>
      <vt:lpstr>Good Readers</vt:lpstr>
      <vt:lpstr>Socialization</vt:lpstr>
      <vt:lpstr>PowerPoint Presentation</vt:lpstr>
      <vt:lpstr>PowerPoint Presentation</vt:lpstr>
      <vt:lpstr>Impact on Reading Comp</vt:lpstr>
      <vt:lpstr>Restrictive &amp; Repetitive Interests</vt:lpstr>
      <vt:lpstr>PowerPoint Presentation</vt:lpstr>
      <vt:lpstr>PowerPoint Presentation</vt:lpstr>
      <vt:lpstr>PowerPoint Presentation</vt:lpstr>
      <vt:lpstr>Language/Communication Deficits</vt:lpstr>
      <vt:lpstr>Language/Communication Deficits</vt:lpstr>
      <vt:lpstr>How Deficits impact Reading Comprehension</vt:lpstr>
      <vt:lpstr>So what should we do?</vt:lpstr>
      <vt:lpstr>Evidenced-Based Practices</vt:lpstr>
      <vt:lpstr>EBP 1</vt:lpstr>
      <vt:lpstr>EBP 2</vt:lpstr>
      <vt:lpstr>EBP 2 cont.</vt:lpstr>
      <vt:lpstr>Preparing a Primer Passage</vt:lpstr>
      <vt:lpstr>EBP 1 &amp; 2 Practice</vt:lpstr>
      <vt:lpstr>10 Minute Break</vt:lpstr>
      <vt:lpstr>EBP 3</vt:lpstr>
      <vt:lpstr>Kupperman’s Reading Comp Kit</vt:lpstr>
      <vt:lpstr>Kupperman’s Reading Comp Kit</vt:lpstr>
      <vt:lpstr>EBP 3 Cont.</vt:lpstr>
      <vt:lpstr>EBP 3 Practice:</vt:lpstr>
      <vt:lpstr>Thematic Unit Websites</vt:lpstr>
      <vt:lpstr>EBP 4</vt:lpstr>
      <vt:lpstr>Idiom Websites</vt:lpstr>
      <vt:lpstr>EBP 5</vt:lpstr>
      <vt:lpstr>EBP 5 Practice:</vt:lpstr>
      <vt:lpstr>Why teach anaphoric cuing?</vt:lpstr>
      <vt:lpstr>EBP 6</vt:lpstr>
      <vt:lpstr>Clip art Websites:</vt:lpstr>
      <vt:lpstr>Reciprocal Teaching </vt:lpstr>
      <vt:lpstr>Reciprocal Teaching</vt:lpstr>
      <vt:lpstr>1 Hour Lunch Break</vt:lpstr>
      <vt:lpstr>Additional Strategies:</vt:lpstr>
      <vt:lpstr>Use of Visual Tools</vt:lpstr>
      <vt:lpstr>PowerPoint Presentation</vt:lpstr>
      <vt:lpstr>1 minute to draw</vt:lpstr>
      <vt:lpstr>PowerPoint Presentation</vt:lpstr>
      <vt:lpstr>1 minute to draw</vt:lpstr>
      <vt:lpstr>17766024365911</vt:lpstr>
      <vt:lpstr>Now Write the # from memory</vt:lpstr>
      <vt:lpstr>Try again but think…</vt:lpstr>
      <vt:lpstr>PowerPoint Presentation</vt:lpstr>
      <vt:lpstr>Visual Tool Examples</vt:lpstr>
      <vt:lpstr>Finding the Main Idea</vt:lpstr>
      <vt:lpstr>Finding Main Idea Practice</vt:lpstr>
      <vt:lpstr>Highlighting the Main Idea Practice</vt:lpstr>
      <vt:lpstr>Graphic Organizers</vt:lpstr>
      <vt:lpstr>Graphic Organizers</vt:lpstr>
      <vt:lpstr>Graphic Organizers</vt:lpstr>
      <vt:lpstr>Text Organization</vt:lpstr>
      <vt:lpstr>Text Features</vt:lpstr>
      <vt:lpstr>PowerPoint Presentation</vt:lpstr>
      <vt:lpstr>Text Structures</vt:lpstr>
      <vt:lpstr>Why Preview Text Structure?</vt:lpstr>
      <vt:lpstr>Text Structure</vt:lpstr>
      <vt:lpstr>Text Type/Author’s Purpose</vt:lpstr>
      <vt:lpstr>What are Text Structures?</vt:lpstr>
      <vt:lpstr>Why is text structure important?</vt:lpstr>
      <vt:lpstr>PowerPoint Presentation</vt:lpstr>
      <vt:lpstr>FCRR </vt:lpstr>
      <vt:lpstr>What’s the goal for teaching text organization, features, and structure?</vt:lpstr>
      <vt:lpstr>Previewing Text</vt:lpstr>
      <vt:lpstr>Closed Captions</vt:lpstr>
      <vt:lpstr>Closed Captions</vt:lpstr>
      <vt:lpstr>Film &amp; Visualization</vt:lpstr>
      <vt:lpstr>Film &amp; Visualization</vt:lpstr>
      <vt:lpstr>Film &amp; Visualization</vt:lpstr>
      <vt:lpstr>Reading Scripts of Plays &amp; Films</vt:lpstr>
      <vt:lpstr>Reading Scripts of Plays &amp; Films</vt:lpstr>
      <vt:lpstr>Finding Scripts </vt:lpstr>
      <vt:lpstr>Building Vocabulary</vt:lpstr>
      <vt:lpstr>Building Vocabulary</vt:lpstr>
      <vt:lpstr>Using Synonyms to Teach Vocabulary</vt:lpstr>
      <vt:lpstr>Independent Student Activity</vt:lpstr>
      <vt:lpstr>Generalizations &amp; Applications</vt:lpstr>
      <vt:lpstr>Electronic Dictionary</vt:lpstr>
      <vt:lpstr>Generalizations &amp; Applications</vt:lpstr>
      <vt:lpstr>Using Objects to Pre-Teach Vocabulary</vt:lpstr>
      <vt:lpstr>Generalizations &amp; Applications</vt:lpstr>
      <vt:lpstr>Visual Dictionaries</vt:lpstr>
      <vt:lpstr>Directions for Visual Dictionary</vt:lpstr>
      <vt:lpstr>Generalizations &amp; Applications</vt:lpstr>
      <vt:lpstr>Take 5</vt:lpstr>
      <vt:lpstr>Connotation: Shades of Meaning</vt:lpstr>
      <vt:lpstr>Connotation</vt:lpstr>
      <vt:lpstr>Connotation: Shades of Meaning</vt:lpstr>
      <vt:lpstr>Generalizations &amp; Applications</vt:lpstr>
      <vt:lpstr>Word Elements</vt:lpstr>
      <vt:lpstr>Word Elements</vt:lpstr>
      <vt:lpstr>Generalizations &amp; Applications</vt:lpstr>
      <vt:lpstr>Additional Website</vt:lpstr>
      <vt:lpstr>DISSECT Mnemonic</vt:lpstr>
      <vt:lpstr>Homographs</vt:lpstr>
      <vt:lpstr>Readers with ASD</vt:lpstr>
      <vt:lpstr>Generalizations &amp; Applications</vt:lpstr>
      <vt:lpstr>Generalizations &amp; Applications</vt:lpstr>
      <vt:lpstr>Understand Passions</vt:lpstr>
      <vt:lpstr>Keep Your Sense of Humor</vt:lpstr>
      <vt:lpstr>PowerPoint Presentation</vt:lpstr>
      <vt:lpstr>PowerPoint Presentation</vt:lpstr>
      <vt:lpstr>PowerPoint Presentation</vt:lpstr>
      <vt:lpstr>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AUTISM 300</dc:title>
  <dc:creator>User</dc:creator>
  <cp:lastModifiedBy>Stacy Schultheis</cp:lastModifiedBy>
  <cp:revision>84</cp:revision>
  <cp:lastPrinted>2015-12-01T18:34:13Z</cp:lastPrinted>
  <dcterms:created xsi:type="dcterms:W3CDTF">2014-11-17T22:00:33Z</dcterms:created>
  <dcterms:modified xsi:type="dcterms:W3CDTF">2019-02-04T14:19:01Z</dcterms:modified>
</cp:coreProperties>
</file>